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5.xml" ContentType="application/vnd.openxmlformats-officedocument.theme+xml"/>
  <Override PartName="/ppt/slideLayouts/slideLayout11.xml" ContentType="application/vnd.openxmlformats-officedocument.presentationml.slideLayout+xml"/>
  <Override PartName="/ppt/theme/theme6.xml" ContentType="application/vnd.openxmlformats-officedocument.theme+xml"/>
  <Override PartName="/ppt/slideLayouts/slideLayout12.xml" ContentType="application/vnd.openxmlformats-officedocument.presentationml.slideLayout+xml"/>
  <Override PartName="/ppt/theme/theme7.xml" ContentType="application/vnd.openxmlformats-officedocument.theme+xml"/>
  <Override PartName="/ppt/slideLayouts/slideLayout13.xml" ContentType="application/vnd.openxmlformats-officedocument.presentationml.slideLayout+xml"/>
  <Override PartName="/ppt/theme/theme8.xml" ContentType="application/vnd.openxmlformats-officedocument.theme+xml"/>
  <Override PartName="/ppt/slideLayouts/slideLayout14.xml" ContentType="application/vnd.openxmlformats-officedocument.presentationml.slideLayout+xml"/>
  <Override PartName="/ppt/theme/theme9.xml" ContentType="application/vnd.openxmlformats-officedocument.theme+xml"/>
  <Override PartName="/ppt/slideLayouts/slideLayout15.xml" ContentType="application/vnd.openxmlformats-officedocument.presentationml.slideLayout+xml"/>
  <Override PartName="/ppt/theme/theme10.xml" ContentType="application/vnd.openxmlformats-officedocument.theme+xml"/>
  <Override PartName="/ppt/slideLayouts/slideLayout16.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93" r:id="rId5"/>
    <p:sldMasterId id="2147483677" r:id="rId6"/>
    <p:sldMasterId id="2147483680" r:id="rId7"/>
    <p:sldMasterId id="2147483661" r:id="rId8"/>
    <p:sldMasterId id="2147483696" r:id="rId9"/>
    <p:sldMasterId id="2147483685" r:id="rId10"/>
    <p:sldMasterId id="2147483689" r:id="rId11"/>
    <p:sldMasterId id="2147483687" r:id="rId12"/>
    <p:sldMasterId id="2147483663" r:id="rId13"/>
    <p:sldMasterId id="2147483683" r:id="rId14"/>
  </p:sldMasterIdLst>
  <p:notesMasterIdLst>
    <p:notesMasterId r:id="rId74"/>
  </p:notesMasterIdLst>
  <p:handoutMasterIdLst>
    <p:handoutMasterId r:id="rId75"/>
  </p:handoutMasterIdLst>
  <p:sldIdLst>
    <p:sldId id="403" r:id="rId15"/>
    <p:sldId id="404" r:id="rId16"/>
    <p:sldId id="417" r:id="rId17"/>
    <p:sldId id="506" r:id="rId18"/>
    <p:sldId id="579" r:id="rId19"/>
    <p:sldId id="603" r:id="rId20"/>
    <p:sldId id="604" r:id="rId21"/>
    <p:sldId id="605" r:id="rId22"/>
    <p:sldId id="606" r:id="rId23"/>
    <p:sldId id="524" r:id="rId24"/>
    <p:sldId id="555" r:id="rId25"/>
    <p:sldId id="556" r:id="rId26"/>
    <p:sldId id="527" r:id="rId27"/>
    <p:sldId id="561" r:id="rId28"/>
    <p:sldId id="559" r:id="rId29"/>
    <p:sldId id="544" r:id="rId30"/>
    <p:sldId id="564" r:id="rId31"/>
    <p:sldId id="545" r:id="rId32"/>
    <p:sldId id="570" r:id="rId33"/>
    <p:sldId id="584" r:id="rId34"/>
    <p:sldId id="585" r:id="rId35"/>
    <p:sldId id="586" r:id="rId36"/>
    <p:sldId id="565" r:id="rId37"/>
    <p:sldId id="504" r:id="rId38"/>
    <p:sldId id="546" r:id="rId39"/>
    <p:sldId id="566" r:id="rId40"/>
    <p:sldId id="587" r:id="rId41"/>
    <p:sldId id="571" r:id="rId42"/>
    <p:sldId id="563" r:id="rId43"/>
    <p:sldId id="589" r:id="rId44"/>
    <p:sldId id="558" r:id="rId45"/>
    <p:sldId id="591" r:id="rId46"/>
    <p:sldId id="592" r:id="rId47"/>
    <p:sldId id="593" r:id="rId48"/>
    <p:sldId id="536" r:id="rId49"/>
    <p:sldId id="526" r:id="rId50"/>
    <p:sldId id="547" r:id="rId51"/>
    <p:sldId id="573" r:id="rId52"/>
    <p:sldId id="530" r:id="rId53"/>
    <p:sldId id="574" r:id="rId54"/>
    <p:sldId id="541" r:id="rId55"/>
    <p:sldId id="594" r:id="rId56"/>
    <p:sldId id="517" r:id="rId57"/>
    <p:sldId id="596" r:id="rId58"/>
    <p:sldId id="540" r:id="rId59"/>
    <p:sldId id="595" r:id="rId60"/>
    <p:sldId id="518" r:id="rId61"/>
    <p:sldId id="575" r:id="rId62"/>
    <p:sldId id="515" r:id="rId63"/>
    <p:sldId id="511" r:id="rId64"/>
    <p:sldId id="514" r:id="rId65"/>
    <p:sldId id="529" r:id="rId66"/>
    <p:sldId id="599" r:id="rId67"/>
    <p:sldId id="542" r:id="rId68"/>
    <p:sldId id="600" r:id="rId69"/>
    <p:sldId id="601" r:id="rId70"/>
    <p:sldId id="502" r:id="rId71"/>
    <p:sldId id="577" r:id="rId72"/>
    <p:sldId id="503" r:id="rId7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thany Kruger" initials="BK" lastIdx="1" clrIdx="0">
    <p:extLst>
      <p:ext uri="{19B8F6BF-5375-455C-9EA6-DF929625EA0E}">
        <p15:presenceInfo xmlns:p15="http://schemas.microsoft.com/office/powerpoint/2012/main" userId="S-1-5-21-978635462-3828570294-627434887-1147972" providerId="AD"/>
      </p:ext>
    </p:extLst>
  </p:cmAuthor>
  <p:cmAuthor id="2" name="Sharon Williams (Public Health Wales - No. 2 Capital Quarter)" initials="SW(HW-N2CQ" lastIdx="4" clrIdx="1">
    <p:extLst>
      <p:ext uri="{19B8F6BF-5375-455C-9EA6-DF929625EA0E}">
        <p15:presenceInfo xmlns:p15="http://schemas.microsoft.com/office/powerpoint/2012/main" userId="S-1-5-21-978635462-3828570294-627434887-74014" providerId="AD"/>
      </p:ext>
    </p:extLst>
  </p:cmAuthor>
  <p:cmAuthor id="3" name="Beth Mahoney (Public Health Wales - No. 2 Capital Quarter)" initials="BM(HW-N2CQ" lastIdx="1" clrIdx="2">
    <p:extLst>
      <p:ext uri="{19B8F6BF-5375-455C-9EA6-DF929625EA0E}">
        <p15:presenceInfo xmlns:p15="http://schemas.microsoft.com/office/powerpoint/2012/main" userId="S-1-5-21-978635462-3828570294-627434887-12748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5666"/>
    <a:srgbClr val="15989D"/>
    <a:srgbClr val="FFFFFF"/>
    <a:srgbClr val="FF6600"/>
    <a:srgbClr val="FF9933"/>
    <a:srgbClr val="DEEAEC"/>
    <a:srgbClr val="BAD5D7"/>
    <a:srgbClr val="AD4F83"/>
    <a:srgbClr val="BFC3C3"/>
    <a:srgbClr val="6DA42E"/>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91" autoAdjust="0"/>
    <p:restoredTop sz="89559" autoAdjust="0"/>
  </p:normalViewPr>
  <p:slideViewPr>
    <p:cSldViewPr snapToGrid="0" snapToObjects="1" showGuides="1">
      <p:cViewPr varScale="1">
        <p:scale>
          <a:sx n="100" d="100"/>
          <a:sy n="100" d="100"/>
        </p:scale>
        <p:origin x="1038" y="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8" d="100"/>
          <a:sy n="88" d="100"/>
        </p:scale>
        <p:origin x="3822" y="6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2.xml"/><Relationship Id="rId21" Type="http://schemas.openxmlformats.org/officeDocument/2006/relationships/slide" Target="slides/slide7.xml"/><Relationship Id="rId42" Type="http://schemas.openxmlformats.org/officeDocument/2006/relationships/slide" Target="slides/slide28.xml"/><Relationship Id="rId47" Type="http://schemas.openxmlformats.org/officeDocument/2006/relationships/slide" Target="slides/slide33.xml"/><Relationship Id="rId63" Type="http://schemas.openxmlformats.org/officeDocument/2006/relationships/slide" Target="slides/slide49.xml"/><Relationship Id="rId68" Type="http://schemas.openxmlformats.org/officeDocument/2006/relationships/slide" Target="slides/slide54.xml"/><Relationship Id="rId16" Type="http://schemas.openxmlformats.org/officeDocument/2006/relationships/slide" Target="slides/slide2.xml"/><Relationship Id="rId11" Type="http://schemas.openxmlformats.org/officeDocument/2006/relationships/slideMaster" Target="slideMasters/slideMaster8.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slide" Target="slides/slide39.xml"/><Relationship Id="rId58" Type="http://schemas.openxmlformats.org/officeDocument/2006/relationships/slide" Target="slides/slide44.xml"/><Relationship Id="rId66" Type="http://schemas.openxmlformats.org/officeDocument/2006/relationships/slide" Target="slides/slide52.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47.xml"/><Relationship Id="rId19" Type="http://schemas.openxmlformats.org/officeDocument/2006/relationships/slide" Target="slides/slide5.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openxmlformats.org/officeDocument/2006/relationships/slide" Target="slides/slide42.xml"/><Relationship Id="rId64" Type="http://schemas.openxmlformats.org/officeDocument/2006/relationships/slide" Target="slides/slide50.xml"/><Relationship Id="rId69" Type="http://schemas.openxmlformats.org/officeDocument/2006/relationships/slide" Target="slides/slide55.xml"/><Relationship Id="rId77"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37.xml"/><Relationship Id="rId72" Type="http://schemas.openxmlformats.org/officeDocument/2006/relationships/slide" Target="slides/slide58.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59" Type="http://schemas.openxmlformats.org/officeDocument/2006/relationships/slide" Target="slides/slide45.xml"/><Relationship Id="rId67" Type="http://schemas.openxmlformats.org/officeDocument/2006/relationships/slide" Target="slides/slide53.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slide" Target="slides/slide40.xml"/><Relationship Id="rId62" Type="http://schemas.openxmlformats.org/officeDocument/2006/relationships/slide" Target="slides/slide48.xml"/><Relationship Id="rId70" Type="http://schemas.openxmlformats.org/officeDocument/2006/relationships/slide" Target="slides/slide56.xml"/><Relationship Id="rId75"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slide" Target="slides/slide43.xml"/><Relationship Id="rId10" Type="http://schemas.openxmlformats.org/officeDocument/2006/relationships/slideMaster" Target="slideMasters/slideMaster7.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60" Type="http://schemas.openxmlformats.org/officeDocument/2006/relationships/slide" Target="slides/slide46.xml"/><Relationship Id="rId65" Type="http://schemas.openxmlformats.org/officeDocument/2006/relationships/slide" Target="slides/slide51.xml"/><Relationship Id="rId73" Type="http://schemas.openxmlformats.org/officeDocument/2006/relationships/slide" Target="slides/slide59.xml"/><Relationship Id="rId7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 Target="slides/slide4.xml"/><Relationship Id="rId39" Type="http://schemas.openxmlformats.org/officeDocument/2006/relationships/slide" Target="slides/slide25.xml"/><Relationship Id="rId34" Type="http://schemas.openxmlformats.org/officeDocument/2006/relationships/slide" Target="slides/slide20.xml"/><Relationship Id="rId50" Type="http://schemas.openxmlformats.org/officeDocument/2006/relationships/slide" Target="slides/slide36.xml"/><Relationship Id="rId55" Type="http://schemas.openxmlformats.org/officeDocument/2006/relationships/slide" Target="slides/slide41.xml"/><Relationship Id="rId76" Type="http://schemas.openxmlformats.org/officeDocument/2006/relationships/commentAuthors" Target="commentAuthors.xml"/><Relationship Id="rId7" Type="http://schemas.openxmlformats.org/officeDocument/2006/relationships/slideMaster" Target="slideMasters/slideMaster4.xml"/><Relationship Id="rId71" Type="http://schemas.openxmlformats.org/officeDocument/2006/relationships/slide" Target="slides/slide57.xml"/><Relationship Id="rId2" Type="http://schemas.openxmlformats.org/officeDocument/2006/relationships/customXml" Target="../customXml/item2.xml"/><Relationship Id="rId29" Type="http://schemas.openxmlformats.org/officeDocument/2006/relationships/slide" Target="slides/slide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74B456-67A9-4B51-89B1-BDFB09C2C790}" type="datetimeFigureOut">
              <a:rPr lang="en-GB" smtClean="0"/>
              <a:t>26/02/2025</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D089ACA-F80A-413E-9B2A-5223DB0CD85F}" type="slidenum">
              <a:rPr lang="en-GB" smtClean="0"/>
              <a:t>‹#›</a:t>
            </a:fld>
            <a:endParaRPr lang="en-GB"/>
          </a:p>
        </p:txBody>
      </p:sp>
    </p:spTree>
    <p:extLst>
      <p:ext uri="{BB962C8B-B14F-4D97-AF65-F5344CB8AC3E}">
        <p14:creationId xmlns:p14="http://schemas.microsoft.com/office/powerpoint/2010/main" val="1515138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E0D355-E90E-9146-99A1-08DD6377AE98}" type="datetimeFigureOut">
              <a:rPr lang="en-US" smtClean="0"/>
              <a:t>2/26/2025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FCB4B9-E6F9-B542-97F6-01BBA1E4C354}" type="slidenum">
              <a:rPr lang="en-US" smtClean="0"/>
              <a:t>‹#›</a:t>
            </a:fld>
            <a:endParaRPr lang="en-US"/>
          </a:p>
        </p:txBody>
      </p:sp>
    </p:spTree>
    <p:extLst>
      <p:ext uri="{BB962C8B-B14F-4D97-AF65-F5344CB8AC3E}">
        <p14:creationId xmlns:p14="http://schemas.microsoft.com/office/powerpoint/2010/main" val="4287293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2</a:t>
            </a:fld>
            <a:endParaRPr lang="en-US"/>
          </a:p>
        </p:txBody>
      </p:sp>
    </p:spTree>
    <p:extLst>
      <p:ext uri="{BB962C8B-B14F-4D97-AF65-F5344CB8AC3E}">
        <p14:creationId xmlns:p14="http://schemas.microsoft.com/office/powerpoint/2010/main" val="1874680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18</a:t>
            </a:fld>
            <a:endParaRPr lang="en-US"/>
          </a:p>
        </p:txBody>
      </p:sp>
    </p:spTree>
    <p:extLst>
      <p:ext uri="{BB962C8B-B14F-4D97-AF65-F5344CB8AC3E}">
        <p14:creationId xmlns:p14="http://schemas.microsoft.com/office/powerpoint/2010/main" val="35873425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19</a:t>
            </a:fld>
            <a:endParaRPr lang="en-US"/>
          </a:p>
        </p:txBody>
      </p:sp>
    </p:spTree>
    <p:extLst>
      <p:ext uri="{BB962C8B-B14F-4D97-AF65-F5344CB8AC3E}">
        <p14:creationId xmlns:p14="http://schemas.microsoft.com/office/powerpoint/2010/main" val="33296777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20</a:t>
            </a:fld>
            <a:endParaRPr lang="en-US"/>
          </a:p>
        </p:txBody>
      </p:sp>
    </p:spTree>
    <p:extLst>
      <p:ext uri="{BB962C8B-B14F-4D97-AF65-F5344CB8AC3E}">
        <p14:creationId xmlns:p14="http://schemas.microsoft.com/office/powerpoint/2010/main" val="18561842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21</a:t>
            </a:fld>
            <a:endParaRPr lang="en-US"/>
          </a:p>
        </p:txBody>
      </p:sp>
    </p:spTree>
    <p:extLst>
      <p:ext uri="{BB962C8B-B14F-4D97-AF65-F5344CB8AC3E}">
        <p14:creationId xmlns:p14="http://schemas.microsoft.com/office/powerpoint/2010/main" val="13486000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is also represented as a graph. </a:t>
            </a:r>
          </a:p>
        </p:txBody>
      </p:sp>
      <p:sp>
        <p:nvSpPr>
          <p:cNvPr id="4" name="Slide Number Placeholder 3"/>
          <p:cNvSpPr>
            <a:spLocks noGrp="1"/>
          </p:cNvSpPr>
          <p:nvPr>
            <p:ph type="sldNum" sz="quarter" idx="10"/>
          </p:nvPr>
        </p:nvSpPr>
        <p:spPr/>
        <p:txBody>
          <a:bodyPr/>
          <a:lstStyle/>
          <a:p>
            <a:fld id="{13FCB4B9-E6F9-B542-97F6-01BBA1E4C354}" type="slidenum">
              <a:rPr lang="en-US" smtClean="0"/>
              <a:t>22</a:t>
            </a:fld>
            <a:endParaRPr lang="en-US"/>
          </a:p>
        </p:txBody>
      </p:sp>
    </p:spTree>
    <p:extLst>
      <p:ext uri="{BB962C8B-B14F-4D97-AF65-F5344CB8AC3E}">
        <p14:creationId xmlns:p14="http://schemas.microsoft.com/office/powerpoint/2010/main" val="477580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23</a:t>
            </a:fld>
            <a:endParaRPr lang="en-US"/>
          </a:p>
        </p:txBody>
      </p:sp>
    </p:spTree>
    <p:extLst>
      <p:ext uri="{BB962C8B-B14F-4D97-AF65-F5344CB8AC3E}">
        <p14:creationId xmlns:p14="http://schemas.microsoft.com/office/powerpoint/2010/main" val="3354390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24</a:t>
            </a:fld>
            <a:endParaRPr lang="en-US"/>
          </a:p>
        </p:txBody>
      </p:sp>
    </p:spTree>
    <p:extLst>
      <p:ext uri="{BB962C8B-B14F-4D97-AF65-F5344CB8AC3E}">
        <p14:creationId xmlns:p14="http://schemas.microsoft.com/office/powerpoint/2010/main" val="6872805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you have the two</a:t>
            </a:r>
            <a:r>
              <a:rPr lang="en-GB" baseline="0" dirty="0"/>
              <a:t> scores on the profile and the graph. </a:t>
            </a:r>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25</a:t>
            </a:fld>
            <a:endParaRPr lang="en-US"/>
          </a:p>
        </p:txBody>
      </p:sp>
    </p:spTree>
    <p:extLst>
      <p:ext uri="{BB962C8B-B14F-4D97-AF65-F5344CB8AC3E}">
        <p14:creationId xmlns:p14="http://schemas.microsoft.com/office/powerpoint/2010/main" val="28485663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26</a:t>
            </a:fld>
            <a:endParaRPr lang="en-US"/>
          </a:p>
        </p:txBody>
      </p:sp>
    </p:spTree>
    <p:extLst>
      <p:ext uri="{BB962C8B-B14F-4D97-AF65-F5344CB8AC3E}">
        <p14:creationId xmlns:p14="http://schemas.microsoft.com/office/powerpoint/2010/main" val="1477224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27</a:t>
            </a:fld>
            <a:endParaRPr lang="en-US"/>
          </a:p>
        </p:txBody>
      </p:sp>
    </p:spTree>
    <p:extLst>
      <p:ext uri="{BB962C8B-B14F-4D97-AF65-F5344CB8AC3E}">
        <p14:creationId xmlns:p14="http://schemas.microsoft.com/office/powerpoint/2010/main" val="1894204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4</a:t>
            </a:fld>
            <a:endParaRPr lang="en-US"/>
          </a:p>
        </p:txBody>
      </p:sp>
    </p:spTree>
    <p:extLst>
      <p:ext uri="{BB962C8B-B14F-4D97-AF65-F5344CB8AC3E}">
        <p14:creationId xmlns:p14="http://schemas.microsoft.com/office/powerpoint/2010/main" val="29084947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Exercise</a:t>
            </a:r>
            <a:r>
              <a:rPr lang="en-GB" baseline="0" dirty="0"/>
              <a:t> – explore with whole group. </a:t>
            </a:r>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28</a:t>
            </a:fld>
            <a:endParaRPr lang="en-US"/>
          </a:p>
        </p:txBody>
      </p:sp>
    </p:spTree>
    <p:extLst>
      <p:ext uri="{BB962C8B-B14F-4D97-AF65-F5344CB8AC3E}">
        <p14:creationId xmlns:p14="http://schemas.microsoft.com/office/powerpoint/2010/main" val="28589042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Split into groups and consider and fed back</a:t>
            </a:r>
            <a:r>
              <a:rPr lang="en-GB" baseline="0" dirty="0"/>
              <a:t> to the larger group. </a:t>
            </a:r>
          </a:p>
          <a:p>
            <a:pPr marL="0" indent="0">
              <a:buFont typeface="Arial" panose="020B0604020202020204" pitchFamily="34" charset="0"/>
              <a:buNone/>
            </a:pPr>
            <a:r>
              <a:rPr lang="en-GB" sz="1200" b="1" dirty="0">
                <a:solidFill>
                  <a:srgbClr val="2C5666"/>
                </a:solidFill>
                <a:latin typeface="Arial" panose="020B0604020202020204" pitchFamily="34" charset="0"/>
                <a:cs typeface="Arial" panose="020B0604020202020204" pitchFamily="34" charset="0"/>
              </a:rPr>
              <a:t>Discussion: </a:t>
            </a:r>
            <a:r>
              <a:rPr lang="en-GB" sz="1200" b="0" dirty="0">
                <a:solidFill>
                  <a:srgbClr val="2C5666"/>
                </a:solidFill>
                <a:latin typeface="Arial" panose="020B0604020202020204" pitchFamily="34" charset="0"/>
                <a:cs typeface="Arial" panose="020B0604020202020204" pitchFamily="34" charset="0"/>
              </a:rPr>
              <a:t>Who/</a:t>
            </a:r>
            <a:r>
              <a:rPr lang="en-GB" sz="1200" b="0" baseline="0" dirty="0">
                <a:solidFill>
                  <a:srgbClr val="2C5666"/>
                </a:solidFill>
                <a:latin typeface="Arial" panose="020B0604020202020204" pitchFamily="34" charset="0"/>
                <a:cs typeface="Arial" panose="020B0604020202020204" pitchFamily="34" charset="0"/>
              </a:rPr>
              <a:t> how share the information:</a:t>
            </a:r>
          </a:p>
          <a:p>
            <a:pPr marL="0" indent="0">
              <a:buFont typeface="Arial" panose="020B0604020202020204" pitchFamily="34" charset="0"/>
              <a:buNone/>
            </a:pPr>
            <a:r>
              <a:rPr lang="en-GB" sz="1200" dirty="0">
                <a:solidFill>
                  <a:srgbClr val="2C5666"/>
                </a:solidFill>
                <a:latin typeface="Arial" panose="020B0604020202020204" pitchFamily="34" charset="0"/>
                <a:cs typeface="Arial" panose="020B0604020202020204" pitchFamily="34" charset="0"/>
              </a:rPr>
              <a:t>Person and their family/ carer or MDT</a:t>
            </a:r>
          </a:p>
          <a:p>
            <a:pPr marL="0" indent="0">
              <a:buFont typeface="Arial" panose="020B0604020202020204" pitchFamily="34" charset="0"/>
              <a:buNone/>
            </a:pPr>
            <a:r>
              <a:rPr lang="en-GB" sz="1200" dirty="0">
                <a:solidFill>
                  <a:srgbClr val="2C5666"/>
                </a:solidFill>
                <a:latin typeface="Arial" panose="020B0604020202020204" pitchFamily="34" charset="0"/>
                <a:cs typeface="Arial" panose="020B0604020202020204" pitchFamily="34" charset="0"/>
              </a:rPr>
              <a:t>Yearly review, CHC, MDT meeting or CPA meeting</a:t>
            </a:r>
          </a:p>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29</a:t>
            </a:fld>
            <a:endParaRPr lang="en-US"/>
          </a:p>
        </p:txBody>
      </p:sp>
    </p:spTree>
    <p:extLst>
      <p:ext uri="{BB962C8B-B14F-4D97-AF65-F5344CB8AC3E}">
        <p14:creationId xmlns:p14="http://schemas.microsoft.com/office/powerpoint/2010/main" val="20861597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31</a:t>
            </a:fld>
            <a:endParaRPr lang="en-US"/>
          </a:p>
        </p:txBody>
      </p:sp>
    </p:spTree>
    <p:extLst>
      <p:ext uri="{BB962C8B-B14F-4D97-AF65-F5344CB8AC3E}">
        <p14:creationId xmlns:p14="http://schemas.microsoft.com/office/powerpoint/2010/main" val="28924717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32</a:t>
            </a:fld>
            <a:endParaRPr lang="en-US"/>
          </a:p>
        </p:txBody>
      </p:sp>
    </p:spTree>
    <p:extLst>
      <p:ext uri="{BB962C8B-B14F-4D97-AF65-F5344CB8AC3E}">
        <p14:creationId xmlns:p14="http://schemas.microsoft.com/office/powerpoint/2010/main" val="11859035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33</a:t>
            </a:fld>
            <a:endParaRPr lang="en-US"/>
          </a:p>
        </p:txBody>
      </p:sp>
    </p:spTree>
    <p:extLst>
      <p:ext uri="{BB962C8B-B14F-4D97-AF65-F5344CB8AC3E}">
        <p14:creationId xmlns:p14="http://schemas.microsoft.com/office/powerpoint/2010/main" val="31141108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34</a:t>
            </a:fld>
            <a:endParaRPr lang="en-US"/>
          </a:p>
        </p:txBody>
      </p:sp>
    </p:spTree>
    <p:extLst>
      <p:ext uri="{BB962C8B-B14F-4D97-AF65-F5344CB8AC3E}">
        <p14:creationId xmlns:p14="http://schemas.microsoft.com/office/powerpoint/2010/main" val="22771415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35</a:t>
            </a:fld>
            <a:endParaRPr lang="en-US"/>
          </a:p>
        </p:txBody>
      </p:sp>
    </p:spTree>
    <p:extLst>
      <p:ext uri="{BB962C8B-B14F-4D97-AF65-F5344CB8AC3E}">
        <p14:creationId xmlns:p14="http://schemas.microsoft.com/office/powerpoint/2010/main" val="18804131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37</a:t>
            </a:fld>
            <a:endParaRPr lang="en-US"/>
          </a:p>
        </p:txBody>
      </p:sp>
    </p:spTree>
    <p:extLst>
      <p:ext uri="{BB962C8B-B14F-4D97-AF65-F5344CB8AC3E}">
        <p14:creationId xmlns:p14="http://schemas.microsoft.com/office/powerpoint/2010/main" val="12628527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38</a:t>
            </a:fld>
            <a:endParaRPr lang="en-US"/>
          </a:p>
        </p:txBody>
      </p:sp>
    </p:spTree>
    <p:extLst>
      <p:ext uri="{BB962C8B-B14F-4D97-AF65-F5344CB8AC3E}">
        <p14:creationId xmlns:p14="http://schemas.microsoft.com/office/powerpoint/2010/main" val="2007561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39</a:t>
            </a:fld>
            <a:endParaRPr lang="en-US"/>
          </a:p>
        </p:txBody>
      </p:sp>
    </p:spTree>
    <p:extLst>
      <p:ext uri="{BB962C8B-B14F-4D97-AF65-F5344CB8AC3E}">
        <p14:creationId xmlns:p14="http://schemas.microsoft.com/office/powerpoint/2010/main" val="2479352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10</a:t>
            </a:fld>
            <a:endParaRPr lang="en-US"/>
          </a:p>
        </p:txBody>
      </p:sp>
    </p:spTree>
    <p:extLst>
      <p:ext uri="{BB962C8B-B14F-4D97-AF65-F5344CB8AC3E}">
        <p14:creationId xmlns:p14="http://schemas.microsoft.com/office/powerpoint/2010/main" val="8397633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40</a:t>
            </a:fld>
            <a:endParaRPr lang="en-US"/>
          </a:p>
        </p:txBody>
      </p:sp>
    </p:spTree>
    <p:extLst>
      <p:ext uri="{BB962C8B-B14F-4D97-AF65-F5344CB8AC3E}">
        <p14:creationId xmlns:p14="http://schemas.microsoft.com/office/powerpoint/2010/main" val="1445753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41</a:t>
            </a:fld>
            <a:endParaRPr lang="en-US"/>
          </a:p>
        </p:txBody>
      </p:sp>
    </p:spTree>
    <p:extLst>
      <p:ext uri="{BB962C8B-B14F-4D97-AF65-F5344CB8AC3E}">
        <p14:creationId xmlns:p14="http://schemas.microsoft.com/office/powerpoint/2010/main" val="42479965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42</a:t>
            </a:fld>
            <a:endParaRPr lang="en-US"/>
          </a:p>
        </p:txBody>
      </p:sp>
    </p:spTree>
    <p:extLst>
      <p:ext uri="{BB962C8B-B14F-4D97-AF65-F5344CB8AC3E}">
        <p14:creationId xmlns:p14="http://schemas.microsoft.com/office/powerpoint/2010/main" val="29724076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44</a:t>
            </a:fld>
            <a:endParaRPr lang="en-US"/>
          </a:p>
        </p:txBody>
      </p:sp>
    </p:spTree>
    <p:extLst>
      <p:ext uri="{BB962C8B-B14F-4D97-AF65-F5344CB8AC3E}">
        <p14:creationId xmlns:p14="http://schemas.microsoft.com/office/powerpoint/2010/main" val="10626748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Discussion:</a:t>
            </a:r>
            <a:r>
              <a:rPr lang="en-GB" baseline="0" dirty="0"/>
              <a:t> </a:t>
            </a:r>
            <a:r>
              <a:rPr lang="en-GB" dirty="0"/>
              <a:t>Limited or</a:t>
            </a:r>
            <a:r>
              <a:rPr lang="en-GB" baseline="0" dirty="0"/>
              <a:t> above impact levels are likely to make the individual more prone to injury or illness, to substantially prolong periods of recovery, to significant reduce the effectiveness of therapeutic intervention and to result in breakdown of engagement with usual routines. </a:t>
            </a:r>
            <a:endParaRPr lang="en-GB" dirty="0"/>
          </a:p>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45</a:t>
            </a:fld>
            <a:endParaRPr lang="en-US"/>
          </a:p>
        </p:txBody>
      </p:sp>
    </p:spTree>
    <p:extLst>
      <p:ext uri="{BB962C8B-B14F-4D97-AF65-F5344CB8AC3E}">
        <p14:creationId xmlns:p14="http://schemas.microsoft.com/office/powerpoint/2010/main" val="26022985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Discussion:</a:t>
            </a:r>
            <a:r>
              <a:rPr lang="en-GB" baseline="0" dirty="0"/>
              <a:t> </a:t>
            </a:r>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47</a:t>
            </a:fld>
            <a:endParaRPr lang="en-US"/>
          </a:p>
        </p:txBody>
      </p:sp>
    </p:spTree>
    <p:extLst>
      <p:ext uri="{BB962C8B-B14F-4D97-AF65-F5344CB8AC3E}">
        <p14:creationId xmlns:p14="http://schemas.microsoft.com/office/powerpoint/2010/main" val="14926766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Demographics – gender and level of learning disability </a:t>
            </a:r>
          </a:p>
        </p:txBody>
      </p:sp>
      <p:sp>
        <p:nvSpPr>
          <p:cNvPr id="4" name="Slide Number Placeholder 3"/>
          <p:cNvSpPr>
            <a:spLocks noGrp="1"/>
          </p:cNvSpPr>
          <p:nvPr>
            <p:ph type="sldNum" sz="quarter" idx="10"/>
          </p:nvPr>
        </p:nvSpPr>
        <p:spPr/>
        <p:txBody>
          <a:bodyPr/>
          <a:lstStyle/>
          <a:p>
            <a:fld id="{13FCB4B9-E6F9-B542-97F6-01BBA1E4C354}" type="slidenum">
              <a:rPr lang="en-US" smtClean="0"/>
              <a:t>49</a:t>
            </a:fld>
            <a:endParaRPr lang="en-US"/>
          </a:p>
        </p:txBody>
      </p:sp>
    </p:spTree>
    <p:extLst>
      <p:ext uri="{BB962C8B-B14F-4D97-AF65-F5344CB8AC3E}">
        <p14:creationId xmlns:p14="http://schemas.microsoft.com/office/powerpoint/2010/main" val="39411006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Discussion:</a:t>
            </a:r>
            <a:r>
              <a:rPr lang="en-GB" b="1" baseline="0" dirty="0"/>
              <a:t> </a:t>
            </a:r>
            <a:r>
              <a:rPr lang="en-GB" b="1" dirty="0"/>
              <a:t>Prevalence</a:t>
            </a:r>
            <a:r>
              <a:rPr lang="en-GB" b="1" baseline="0" dirty="0"/>
              <a:t> of need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t>CB, autism, sleep problems, dementia, visual impairment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t>Distribution of need- some individuals have more than 1 need, some people have up to 10 health needs</a:t>
            </a:r>
          </a:p>
        </p:txBody>
      </p:sp>
      <p:sp>
        <p:nvSpPr>
          <p:cNvPr id="4" name="Slide Number Placeholder 3"/>
          <p:cNvSpPr>
            <a:spLocks noGrp="1"/>
          </p:cNvSpPr>
          <p:nvPr>
            <p:ph type="sldNum" sz="quarter" idx="10"/>
          </p:nvPr>
        </p:nvSpPr>
        <p:spPr/>
        <p:txBody>
          <a:bodyPr/>
          <a:lstStyle/>
          <a:p>
            <a:fld id="{13FCB4B9-E6F9-B542-97F6-01BBA1E4C354}" type="slidenum">
              <a:rPr lang="en-US" smtClean="0"/>
              <a:t>50</a:t>
            </a:fld>
            <a:endParaRPr lang="en-US"/>
          </a:p>
        </p:txBody>
      </p:sp>
    </p:spTree>
    <p:extLst>
      <p:ext uri="{BB962C8B-B14F-4D97-AF65-F5344CB8AC3E}">
        <p14:creationId xmlns:p14="http://schemas.microsoft.com/office/powerpoint/2010/main" val="2294381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Demonstrates</a:t>
            </a:r>
            <a:r>
              <a:rPr lang="en-GB" baseline="0" dirty="0"/>
              <a:t> between first and second scores.  Blue line first, red second.  Some HEFs will have up to a year to complete due to need, however many should have second/ third follow </a:t>
            </a:r>
            <a:r>
              <a:rPr lang="en-GB" baseline="0"/>
              <a:t>up dependant </a:t>
            </a:r>
            <a:r>
              <a:rPr lang="en-GB" baseline="0" dirty="0"/>
              <a:t>on health needs and exposure to inequalities. </a:t>
            </a:r>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51</a:t>
            </a:fld>
            <a:endParaRPr lang="en-US"/>
          </a:p>
        </p:txBody>
      </p:sp>
    </p:spTree>
    <p:extLst>
      <p:ext uri="{BB962C8B-B14F-4D97-AF65-F5344CB8AC3E}">
        <p14:creationId xmlns:p14="http://schemas.microsoft.com/office/powerpoint/2010/main" val="18803362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module</a:t>
            </a:r>
            <a:r>
              <a:rPr lang="en-GB" baseline="0" dirty="0"/>
              <a:t> does not aim to teach you how to use the HEF Excel platform – but to generate the data and use to inform and change practice design and delivery. </a:t>
            </a:r>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59</a:t>
            </a:fld>
            <a:endParaRPr lang="en-US"/>
          </a:p>
        </p:txBody>
      </p:sp>
    </p:spTree>
    <p:extLst>
      <p:ext uri="{BB962C8B-B14F-4D97-AF65-F5344CB8AC3E}">
        <p14:creationId xmlns:p14="http://schemas.microsoft.com/office/powerpoint/2010/main" val="1962197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11</a:t>
            </a:fld>
            <a:endParaRPr lang="en-US"/>
          </a:p>
        </p:txBody>
      </p:sp>
    </p:spTree>
    <p:extLst>
      <p:ext uri="{BB962C8B-B14F-4D97-AF65-F5344CB8AC3E}">
        <p14:creationId xmlns:p14="http://schemas.microsoft.com/office/powerpoint/2010/main" val="181694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12</a:t>
            </a:fld>
            <a:endParaRPr lang="en-US"/>
          </a:p>
        </p:txBody>
      </p:sp>
    </p:spTree>
    <p:extLst>
      <p:ext uri="{BB962C8B-B14F-4D97-AF65-F5344CB8AC3E}">
        <p14:creationId xmlns:p14="http://schemas.microsoft.com/office/powerpoint/2010/main" val="19445076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14</a:t>
            </a:fld>
            <a:endParaRPr lang="en-US"/>
          </a:p>
        </p:txBody>
      </p:sp>
    </p:spTree>
    <p:extLst>
      <p:ext uri="{BB962C8B-B14F-4D97-AF65-F5344CB8AC3E}">
        <p14:creationId xmlns:p14="http://schemas.microsoft.com/office/powerpoint/2010/main" val="2032273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15</a:t>
            </a:fld>
            <a:endParaRPr lang="en-US"/>
          </a:p>
        </p:txBody>
      </p:sp>
    </p:spTree>
    <p:extLst>
      <p:ext uri="{BB962C8B-B14F-4D97-AF65-F5344CB8AC3E}">
        <p14:creationId xmlns:p14="http://schemas.microsoft.com/office/powerpoint/2010/main" val="469763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16</a:t>
            </a:fld>
            <a:endParaRPr lang="en-US"/>
          </a:p>
        </p:txBody>
      </p:sp>
    </p:spTree>
    <p:extLst>
      <p:ext uri="{BB962C8B-B14F-4D97-AF65-F5344CB8AC3E}">
        <p14:creationId xmlns:p14="http://schemas.microsoft.com/office/powerpoint/2010/main" val="2958602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17</a:t>
            </a:fld>
            <a:endParaRPr lang="en-US"/>
          </a:p>
        </p:txBody>
      </p:sp>
    </p:spTree>
    <p:extLst>
      <p:ext uri="{BB962C8B-B14F-4D97-AF65-F5344CB8AC3E}">
        <p14:creationId xmlns:p14="http://schemas.microsoft.com/office/powerpoint/2010/main" val="1390279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582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525CDF-422D-4D38-9CDE-13112B161AE0}" type="datetimeFigureOut">
              <a:rPr lang="en-GB" smtClean="0"/>
              <a:t>26/02/2025</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6183AC90-99D9-47EA-AF35-F072E2742C98}" type="slidenum">
              <a:rPr lang="en-GB" smtClean="0"/>
              <a:t>‹#›</a:t>
            </a:fld>
            <a:endParaRPr lang="en-GB" dirty="0"/>
          </a:p>
        </p:txBody>
      </p:sp>
    </p:spTree>
    <p:extLst>
      <p:ext uri="{BB962C8B-B14F-4D97-AF65-F5344CB8AC3E}">
        <p14:creationId xmlns:p14="http://schemas.microsoft.com/office/powerpoint/2010/main" val="881640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A67F073-A9CB-9940-92EC-EA8D690208E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Tree>
    <p:extLst>
      <p:ext uri="{BB962C8B-B14F-4D97-AF65-F5344CB8AC3E}">
        <p14:creationId xmlns:p14="http://schemas.microsoft.com/office/powerpoint/2010/main" val="1133424989"/>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FC2F8F-8210-CB4A-A740-4E3C19C78E3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7998931"/>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F80229-71FC-EC40-BE17-3D9EB896311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984142"/>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D7F542A-60EA-164A-B55F-76362A6AC9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54593330"/>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BCF012-6AEC-A548-979F-41D951D10C8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2504568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8462335"/>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562803"/>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B907F6-F3C8-4744-BBA8-6DFE23731C4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2984603153"/>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50724520"/>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B907F6-F3C8-4744-BBA8-6DFE23731C4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268329054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424937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B907F6-F3C8-4744-BBA8-6DFE23731C4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403777678"/>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63884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B907F6-F3C8-4744-BBA8-6DFE23731C4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286507990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theme" Target="../theme/theme10.xml"/><Relationship Id="rId1" Type="http://schemas.openxmlformats.org/officeDocument/2006/relationships/slideLayout" Target="../slideLayouts/slideLayout15.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11.xml"/><Relationship Id="rId1"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6.png"/><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1.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7.xml"/><Relationship Id="rId1" Type="http://schemas.openxmlformats.org/officeDocument/2006/relationships/slideLayout" Target="../slideLayouts/slideLayout12.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8.xml"/><Relationship Id="rId1" Type="http://schemas.openxmlformats.org/officeDocument/2006/relationships/slideLayout" Target="../slideLayouts/slideLayout13.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9.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6572730"/>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userDrawn="1">
          <p15:clr>
            <a:srgbClr val="F26B43"/>
          </p15:clr>
        </p15:guide>
        <p15:guide id="2" pos="7242" userDrawn="1">
          <p15:clr>
            <a:srgbClr val="F26B43"/>
          </p15:clr>
        </p15:guide>
        <p15:guide id="3" orient="horz" pos="346" userDrawn="1">
          <p15:clr>
            <a:srgbClr val="F26B43"/>
          </p15:clr>
        </p15:guide>
        <p15:guide id="4" orient="horz" pos="3974"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8DCA26-EF27-F44A-98A7-0F213159B6AE}"/>
              </a:ext>
            </a:extLst>
          </p:cNvPr>
          <p:cNvSpPr/>
          <p:nvPr userDrawn="1"/>
        </p:nvSpPr>
        <p:spPr>
          <a:xfrm>
            <a:off x="6350" y="0"/>
            <a:ext cx="12185649" cy="6858000"/>
          </a:xfrm>
          <a:prstGeom prst="rect">
            <a:avLst/>
          </a:prstGeom>
          <a:gradFill>
            <a:gsLst>
              <a:gs pos="66000">
                <a:srgbClr val="15989D">
                  <a:alpha val="87000"/>
                </a:srgbClr>
              </a:gs>
              <a:gs pos="40000">
                <a:srgbClr val="15989D">
                  <a:alpha val="81000"/>
                </a:srgbClr>
              </a:gs>
              <a:gs pos="0">
                <a:srgbClr val="15989D"/>
              </a:gs>
              <a:gs pos="100000">
                <a:srgbClr val="15989D"/>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064B881-DC33-BF4E-8CFB-D903A3934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720360" y="199881"/>
            <a:ext cx="2048339" cy="453545"/>
          </a:xfrm>
          <a:prstGeom prst="rect">
            <a:avLst/>
          </a:prstGeom>
        </p:spPr>
      </p:pic>
    </p:spTree>
    <p:extLst>
      <p:ext uri="{BB962C8B-B14F-4D97-AF65-F5344CB8AC3E}">
        <p14:creationId xmlns:p14="http://schemas.microsoft.com/office/powerpoint/2010/main" val="3865033916"/>
      </p:ext>
    </p:extLst>
  </p:cSld>
  <p:clrMap bg1="lt1" tx1="dk1" bg2="lt2" tx2="dk2" accent1="accent1" accent2="accent2" accent3="accent3" accent4="accent4" accent5="accent5" accent6="accent6" hlink="hlink" folHlink="folHlink"/>
  <p:sldLayoutIdLst>
    <p:sldLayoutId id="214748366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08EAD1C-9D36-F245-8034-794E638C589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Tree>
    <p:extLst>
      <p:ext uri="{BB962C8B-B14F-4D97-AF65-F5344CB8AC3E}">
        <p14:creationId xmlns:p14="http://schemas.microsoft.com/office/powerpoint/2010/main" val="201647320"/>
      </p:ext>
    </p:extLst>
  </p:cSld>
  <p:clrMap bg1="lt1" tx1="dk1" bg2="lt2" tx2="dk2" accent1="accent1" accent2="accent2" accent3="accent3" accent4="accent4" accent5="accent5" accent6="accent6" hlink="hlink" folHlink="folHlink"/>
  <p:sldLayoutIdLst>
    <p:sldLayoutId id="214748368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0DDE84D-AFF5-D043-BA1F-E455852606AB}"/>
              </a:ext>
            </a:extLst>
          </p:cNvPr>
          <p:cNvSpPr/>
          <p:nvPr userDrawn="1"/>
        </p:nvSpPr>
        <p:spPr>
          <a:xfrm>
            <a:off x="0" y="0"/>
            <a:ext cx="12192000" cy="812800"/>
          </a:xfrm>
          <a:prstGeom prst="rect">
            <a:avLst/>
          </a:prstGeom>
          <a:gradFill>
            <a:gsLst>
              <a:gs pos="61000">
                <a:srgbClr val="6DA42E">
                  <a:alpha val="74000"/>
                </a:srgbClr>
              </a:gs>
              <a:gs pos="37000">
                <a:srgbClr val="6DA42E">
                  <a:alpha val="76000"/>
                </a:srgbClr>
              </a:gs>
              <a:gs pos="0">
                <a:srgbClr val="6DA42E"/>
              </a:gs>
              <a:gs pos="100000">
                <a:srgbClr val="6DA42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75134A-9904-0B40-B3EB-9189A26FEE1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12179299" cy="812800"/>
          </a:xfrm>
          <a:prstGeom prst="rect">
            <a:avLst/>
          </a:prstGeom>
        </p:spPr>
      </p:pic>
      <p:pic>
        <p:nvPicPr>
          <p:cNvPr id="5" name="Picture 4">
            <a:extLst>
              <a:ext uri="{FF2B5EF4-FFF2-40B4-BE49-F238E27FC236}">
                <a16:creationId xmlns:a16="http://schemas.microsoft.com/office/drawing/2014/main" id="{57A16CCD-F935-AD48-8095-91160D5E921A}"/>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p:blipFill>
        <p:spPr>
          <a:xfrm>
            <a:off x="9645641" y="163206"/>
            <a:ext cx="2197778" cy="526897"/>
          </a:xfrm>
          <a:prstGeom prst="rect">
            <a:avLst/>
          </a:prstGeom>
        </p:spPr>
      </p:pic>
      <p:sp>
        <p:nvSpPr>
          <p:cNvPr id="6" name="Rectangle 5">
            <a:extLst>
              <a:ext uri="{FF2B5EF4-FFF2-40B4-BE49-F238E27FC236}">
                <a16:creationId xmlns:a16="http://schemas.microsoft.com/office/drawing/2014/main" id="{95D4C8B5-38C1-5E41-BCAF-C56AAFE115AD}"/>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2">
                    <a:lumMod val="75000"/>
                  </a:schemeClr>
                </a:solidFill>
                <a:effectLst/>
                <a:latin typeface="Arial" panose="020B0604020202020204" pitchFamily="34" charset="0"/>
              </a:rPr>
              <a:t>Version 01  |  © 2019 Improvement Cymru</a:t>
            </a:r>
          </a:p>
        </p:txBody>
      </p:sp>
    </p:spTree>
    <p:extLst>
      <p:ext uri="{BB962C8B-B14F-4D97-AF65-F5344CB8AC3E}">
        <p14:creationId xmlns:p14="http://schemas.microsoft.com/office/powerpoint/2010/main" val="139799772"/>
      </p:ext>
    </p:extLst>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0DDE84D-AFF5-D043-BA1F-E455852606AB}"/>
              </a:ext>
            </a:extLst>
          </p:cNvPr>
          <p:cNvSpPr/>
          <p:nvPr userDrawn="1"/>
        </p:nvSpPr>
        <p:spPr>
          <a:xfrm>
            <a:off x="6351" y="0"/>
            <a:ext cx="12179300" cy="812800"/>
          </a:xfrm>
          <a:prstGeom prst="rect">
            <a:avLst/>
          </a:prstGeom>
          <a:gradFill>
            <a:gsLst>
              <a:gs pos="99000">
                <a:srgbClr val="CF8503"/>
              </a:gs>
              <a:gs pos="69000">
                <a:srgbClr val="CF8503">
                  <a:alpha val="80000"/>
                </a:srgbClr>
              </a:gs>
              <a:gs pos="0">
                <a:srgbClr val="CF8503"/>
              </a:gs>
              <a:gs pos="32000">
                <a:srgbClr val="CF8503">
                  <a:alpha val="78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75134A-9904-0B40-B3EB-9189A26FEE1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351" y="0"/>
            <a:ext cx="12179299" cy="812800"/>
          </a:xfrm>
          <a:prstGeom prst="rect">
            <a:avLst/>
          </a:prstGeom>
        </p:spPr>
      </p:pic>
      <p:pic>
        <p:nvPicPr>
          <p:cNvPr id="6" name="Picture 5">
            <a:extLst>
              <a:ext uri="{FF2B5EF4-FFF2-40B4-BE49-F238E27FC236}">
                <a16:creationId xmlns:a16="http://schemas.microsoft.com/office/drawing/2014/main" id="{B610B383-AB9F-E14D-97E1-FDE5E6AEA35D}"/>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p:blipFill>
        <p:spPr>
          <a:xfrm>
            <a:off x="9645641" y="163206"/>
            <a:ext cx="2197777" cy="526897"/>
          </a:xfrm>
          <a:prstGeom prst="rect">
            <a:avLst/>
          </a:prstGeom>
        </p:spPr>
      </p:pic>
      <p:sp>
        <p:nvSpPr>
          <p:cNvPr id="5" name="Rectangle 4">
            <a:extLst>
              <a:ext uri="{FF2B5EF4-FFF2-40B4-BE49-F238E27FC236}">
                <a16:creationId xmlns:a16="http://schemas.microsoft.com/office/drawing/2014/main" id="{4664C656-3881-314C-91AC-D1A82883B7AE}"/>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2">
                    <a:lumMod val="75000"/>
                  </a:schemeClr>
                </a:solidFill>
                <a:effectLst/>
                <a:latin typeface="Arial" panose="020B0604020202020204" pitchFamily="34" charset="0"/>
              </a:rPr>
              <a:t>Version 01  |  © 2019 Improvement Cymru</a:t>
            </a:r>
          </a:p>
        </p:txBody>
      </p:sp>
    </p:spTree>
    <p:extLst>
      <p:ext uri="{BB962C8B-B14F-4D97-AF65-F5344CB8AC3E}">
        <p14:creationId xmlns:p14="http://schemas.microsoft.com/office/powerpoint/2010/main" val="3651102961"/>
      </p:ext>
    </p:extLst>
  </p:cSld>
  <p:clrMap bg1="lt1" tx1="dk1" bg2="lt2" tx2="dk2" accent1="accent1" accent2="accent2" accent3="accent3" accent4="accent4" accent5="accent5" accent6="accent6" hlink="hlink" folHlink="folHlink"/>
  <p:sldLayoutIdLst>
    <p:sldLayoutId id="2147483678" r:id="rId1"/>
    <p:sldLayoutId id="214748367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0DDE84D-AFF5-D043-BA1F-E455852606AB}"/>
              </a:ext>
            </a:extLst>
          </p:cNvPr>
          <p:cNvSpPr/>
          <p:nvPr userDrawn="1"/>
        </p:nvSpPr>
        <p:spPr>
          <a:xfrm>
            <a:off x="6351" y="0"/>
            <a:ext cx="12179300" cy="812800"/>
          </a:xfrm>
          <a:prstGeom prst="rect">
            <a:avLst/>
          </a:prstGeom>
          <a:gradFill>
            <a:gsLst>
              <a:gs pos="59000">
                <a:srgbClr val="2C5666">
                  <a:alpha val="83000"/>
                </a:srgbClr>
              </a:gs>
              <a:gs pos="43000">
                <a:srgbClr val="2C5666">
                  <a:alpha val="76000"/>
                </a:srgbClr>
              </a:gs>
              <a:gs pos="13000">
                <a:srgbClr val="2C5666"/>
              </a:gs>
              <a:gs pos="93000">
                <a:srgbClr val="2C566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AA75134A-9904-0B40-B3EB-9189A26FEE1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350" y="0"/>
            <a:ext cx="12179299" cy="812800"/>
          </a:xfrm>
          <a:prstGeom prst="rect">
            <a:avLst/>
          </a:prstGeom>
        </p:spPr>
      </p:pic>
      <p:pic>
        <p:nvPicPr>
          <p:cNvPr id="5" name="Picture 4">
            <a:extLst>
              <a:ext uri="{FF2B5EF4-FFF2-40B4-BE49-F238E27FC236}">
                <a16:creationId xmlns:a16="http://schemas.microsoft.com/office/drawing/2014/main" id="{55AC3C5A-A14D-7748-828E-63B3F2A05885}"/>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
        <p:nvSpPr>
          <p:cNvPr id="6" name="Rectangle 5">
            <a:extLst>
              <a:ext uri="{FF2B5EF4-FFF2-40B4-BE49-F238E27FC236}">
                <a16:creationId xmlns:a16="http://schemas.microsoft.com/office/drawing/2014/main" id="{CD6A51C8-FBBA-5542-99A1-B3663166BB6D}"/>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2">
                    <a:lumMod val="75000"/>
                  </a:schemeClr>
                </a:solidFill>
                <a:effectLst/>
                <a:latin typeface="Arial" panose="020B0604020202020204" pitchFamily="34" charset="0"/>
              </a:rPr>
              <a:t>Version 01  |  © 2019 Improvement Cymru</a:t>
            </a:r>
          </a:p>
        </p:txBody>
      </p:sp>
    </p:spTree>
    <p:extLst>
      <p:ext uri="{BB962C8B-B14F-4D97-AF65-F5344CB8AC3E}">
        <p14:creationId xmlns:p14="http://schemas.microsoft.com/office/powerpoint/2010/main" val="2574560609"/>
      </p:ext>
    </p:extLst>
  </p:cSld>
  <p:clrMap bg1="lt1" tx1="dk1" bg2="lt2" tx2="dk2" accent1="accent1" accent2="accent2" accent3="accent3" accent4="accent4" accent5="accent5" accent6="accent6" hlink="hlink" folHlink="folHlink"/>
  <p:sldLayoutIdLst>
    <p:sldLayoutId id="2147483681" r:id="rId1"/>
    <p:sldLayoutId id="214748368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0DDE84D-AFF5-D043-BA1F-E455852606AB}"/>
              </a:ext>
            </a:extLst>
          </p:cNvPr>
          <p:cNvSpPr/>
          <p:nvPr userDrawn="1"/>
        </p:nvSpPr>
        <p:spPr>
          <a:xfrm>
            <a:off x="6351" y="0"/>
            <a:ext cx="12179300" cy="812800"/>
          </a:xfrm>
          <a:prstGeom prst="rect">
            <a:avLst/>
          </a:prstGeom>
          <a:gradFill>
            <a:gsLst>
              <a:gs pos="59000">
                <a:srgbClr val="15989D">
                  <a:alpha val="80000"/>
                </a:srgbClr>
              </a:gs>
              <a:gs pos="38000">
                <a:srgbClr val="15989D">
                  <a:alpha val="79000"/>
                </a:srgbClr>
              </a:gs>
              <a:gs pos="0">
                <a:srgbClr val="15989D"/>
              </a:gs>
              <a:gs pos="100000">
                <a:srgbClr val="15989D"/>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75134A-9904-0B40-B3EB-9189A26FEE10}"/>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350" y="0"/>
            <a:ext cx="12179299" cy="812800"/>
          </a:xfrm>
          <a:prstGeom prst="rect">
            <a:avLst/>
          </a:prstGeom>
        </p:spPr>
      </p:pic>
      <p:pic>
        <p:nvPicPr>
          <p:cNvPr id="6" name="Picture 5">
            <a:extLst>
              <a:ext uri="{FF2B5EF4-FFF2-40B4-BE49-F238E27FC236}">
                <a16:creationId xmlns:a16="http://schemas.microsoft.com/office/drawing/2014/main" id="{55AC3C5A-A14D-7748-828E-63B3F2A05885}"/>
              </a:ext>
            </a:extLst>
          </p:cNvPr>
          <p:cNvPicPr>
            <a:picLocks noChangeAspect="1"/>
          </p:cNvPicPr>
          <p:nvPr userDrawn="1"/>
        </p:nvPicPr>
        <p:blipFill>
          <a:blip r:embed="rId6"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Tree>
    <p:extLst>
      <p:ext uri="{BB962C8B-B14F-4D97-AF65-F5344CB8AC3E}">
        <p14:creationId xmlns:p14="http://schemas.microsoft.com/office/powerpoint/2010/main" val="3662350467"/>
      </p:ext>
    </p:extLst>
  </p:cSld>
  <p:clrMap bg1="lt1" tx1="dk1" bg2="lt2" tx2="dk2" accent1="accent1" accent2="accent2" accent3="accent3" accent4="accent4" accent5="accent5" accent6="accent6" hlink="hlink" folHlink="folHlink"/>
  <p:sldLayoutIdLst>
    <p:sldLayoutId id="2147483662" r:id="rId1"/>
    <p:sldLayoutId id="2147483667" r:id="rId2"/>
    <p:sldLayoutId id="2147483699"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userDrawn="1">
          <p15:clr>
            <a:srgbClr val="F26B43"/>
          </p15:clr>
        </p15:guide>
        <p15:guide id="2" pos="7242" userDrawn="1">
          <p15:clr>
            <a:srgbClr val="F26B43"/>
          </p15:clr>
        </p15:guide>
        <p15:guide id="3" orient="horz" pos="346" userDrawn="1">
          <p15:clr>
            <a:srgbClr val="F26B43"/>
          </p15:clr>
        </p15:guide>
        <p15:guide id="4" orient="horz" pos="3974"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0206303"/>
      </p:ext>
    </p:extLst>
  </p:cSld>
  <p:clrMap bg1="lt1" tx1="dk1" bg2="lt2" tx2="dk2" accent1="accent1" accent2="accent2" accent3="accent3" accent4="accent4" accent5="accent5" accent6="accent6" hlink="hlink" folHlink="folHlink"/>
  <p:sldLayoutIdLst>
    <p:sldLayoutId id="214748369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4162539-AF91-E34D-8FB9-3C299242EF30}"/>
              </a:ext>
            </a:extLst>
          </p:cNvPr>
          <p:cNvSpPr/>
          <p:nvPr userDrawn="1"/>
        </p:nvSpPr>
        <p:spPr>
          <a:xfrm>
            <a:off x="6351" y="0"/>
            <a:ext cx="12179300" cy="6858000"/>
          </a:xfrm>
          <a:prstGeom prst="rect">
            <a:avLst/>
          </a:prstGeom>
          <a:gradFill>
            <a:gsLst>
              <a:gs pos="0">
                <a:srgbClr val="6DA42E"/>
              </a:gs>
              <a:gs pos="66016">
                <a:srgbClr val="6DA42E">
                  <a:alpha val="75000"/>
                </a:srgbClr>
              </a:gs>
              <a:gs pos="36000">
                <a:srgbClr val="6DA42E">
                  <a:alpha val="75000"/>
                </a:srgbClr>
              </a:gs>
              <a:gs pos="100000">
                <a:srgbClr val="6DA42E"/>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DFF4D36A-1556-C343-8291-6B4EEDF63119}"/>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45641" y="163206"/>
            <a:ext cx="2197778" cy="526897"/>
          </a:xfrm>
          <a:prstGeom prst="rect">
            <a:avLst/>
          </a:prstGeom>
        </p:spPr>
      </p:pic>
      <p:sp>
        <p:nvSpPr>
          <p:cNvPr id="6" name="Rectangle 5">
            <a:extLst>
              <a:ext uri="{FF2B5EF4-FFF2-40B4-BE49-F238E27FC236}">
                <a16:creationId xmlns:a16="http://schemas.microsoft.com/office/drawing/2014/main" id="{8AA96D39-436A-7542-8B86-1EDA9322653E}"/>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1">
                    <a:alpha val="50000"/>
                  </a:schemeClr>
                </a:solidFill>
                <a:effectLst/>
                <a:latin typeface="Arial" panose="020B0604020202020204" pitchFamily="34" charset="0"/>
              </a:rPr>
              <a:t>Version 01  |  © 2019 Improvement Cymru</a:t>
            </a:r>
          </a:p>
        </p:txBody>
      </p:sp>
    </p:spTree>
    <p:extLst>
      <p:ext uri="{BB962C8B-B14F-4D97-AF65-F5344CB8AC3E}">
        <p14:creationId xmlns:p14="http://schemas.microsoft.com/office/powerpoint/2010/main" val="1341538531"/>
      </p:ext>
    </p:extLst>
  </p:cSld>
  <p:clrMap bg1="lt1" tx1="dk1" bg2="lt2" tx2="dk2" accent1="accent1" accent2="accent2" accent3="accent3" accent4="accent4" accent5="accent5" accent6="accent6" hlink="hlink" folHlink="folHlink"/>
  <p:sldLayoutIdLst>
    <p:sldLayoutId id="214748368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83090AA-C394-6E4B-8AD2-9F58AECB7672}"/>
              </a:ext>
            </a:extLst>
          </p:cNvPr>
          <p:cNvSpPr/>
          <p:nvPr userDrawn="1"/>
        </p:nvSpPr>
        <p:spPr>
          <a:xfrm>
            <a:off x="0" y="0"/>
            <a:ext cx="12192000" cy="6858000"/>
          </a:xfrm>
          <a:prstGeom prst="rect">
            <a:avLst/>
          </a:prstGeom>
          <a:gradFill>
            <a:gsLst>
              <a:gs pos="65000">
                <a:srgbClr val="CF8503">
                  <a:alpha val="79000"/>
                </a:srgbClr>
              </a:gs>
              <a:gs pos="41000">
                <a:srgbClr val="CF8503">
                  <a:alpha val="73000"/>
                </a:srgbClr>
              </a:gs>
              <a:gs pos="0">
                <a:srgbClr val="CF8503"/>
              </a:gs>
              <a:gs pos="100000">
                <a:srgbClr val="CF8503"/>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6BFA2B3-95DB-2A43-8B59-7DF7C70556D4}"/>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1">
                    <a:alpha val="50000"/>
                  </a:schemeClr>
                </a:solidFill>
                <a:effectLst/>
                <a:latin typeface="Arial" panose="020B0604020202020204" pitchFamily="34" charset="0"/>
              </a:rPr>
              <a:t>Version 01  |  © 2019 Improvement Cymru</a:t>
            </a:r>
          </a:p>
        </p:txBody>
      </p:sp>
      <p:pic>
        <p:nvPicPr>
          <p:cNvPr id="7" name="Picture 6">
            <a:extLst>
              <a:ext uri="{FF2B5EF4-FFF2-40B4-BE49-F238E27FC236}">
                <a16:creationId xmlns:a16="http://schemas.microsoft.com/office/drawing/2014/main" id="{55AC3C5A-A14D-7748-828E-63B3F2A0588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Tree>
    <p:extLst>
      <p:ext uri="{BB962C8B-B14F-4D97-AF65-F5344CB8AC3E}">
        <p14:creationId xmlns:p14="http://schemas.microsoft.com/office/powerpoint/2010/main" val="3150195584"/>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4DA37E-3597-674D-9114-6D0E72AC0400}"/>
              </a:ext>
            </a:extLst>
          </p:cNvPr>
          <p:cNvSpPr/>
          <p:nvPr userDrawn="1"/>
        </p:nvSpPr>
        <p:spPr>
          <a:xfrm>
            <a:off x="6351" y="0"/>
            <a:ext cx="12179300" cy="6858000"/>
          </a:xfrm>
          <a:prstGeom prst="rect">
            <a:avLst/>
          </a:prstGeom>
          <a:gradFill>
            <a:gsLst>
              <a:gs pos="12000">
                <a:srgbClr val="2C5666"/>
              </a:gs>
              <a:gs pos="57000">
                <a:srgbClr val="2C5666">
                  <a:alpha val="87000"/>
                </a:srgbClr>
              </a:gs>
              <a:gs pos="44000">
                <a:srgbClr val="2C5666">
                  <a:alpha val="86000"/>
                </a:srgbClr>
              </a:gs>
              <a:gs pos="93000">
                <a:srgbClr val="2C5666"/>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2BF24482-46A7-4F42-878B-382B0EDF859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Tree>
    <p:extLst>
      <p:ext uri="{BB962C8B-B14F-4D97-AF65-F5344CB8AC3E}">
        <p14:creationId xmlns:p14="http://schemas.microsoft.com/office/powerpoint/2010/main" val="3976656025"/>
      </p:ext>
    </p:extLst>
  </p:cSld>
  <p:clrMap bg1="lt1" tx1="dk1" bg2="lt2" tx2="dk2" accent1="accent1" accent2="accent2" accent3="accent3" accent4="accent4" accent5="accent5" accent6="accent6" hlink="hlink" folHlink="folHlink"/>
  <p:sldLayoutIdLst>
    <p:sldLayoutId id="214748368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6.xml"/><Relationship Id="rId5" Type="http://schemas.openxmlformats.org/officeDocument/2006/relationships/image" Target="../media/image24.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6.xml"/><Relationship Id="rId5" Type="http://schemas.openxmlformats.org/officeDocument/2006/relationships/image" Target="../media/image19.png"/><Relationship Id="rId4" Type="http://schemas.openxmlformats.org/officeDocument/2006/relationships/image" Target="../media/image18.png"/></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10.xml"/><Relationship Id="rId4" Type="http://schemas.openxmlformats.org/officeDocument/2006/relationships/image" Target="../media/image36.png"/></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emf"/><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7.emf"/><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emf"/><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36.xml"/><Relationship Id="rId1" Type="http://schemas.openxmlformats.org/officeDocument/2006/relationships/slideLayout" Target="../slideLayouts/slideLayout10.xml"/><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37.xml"/><Relationship Id="rId1" Type="http://schemas.openxmlformats.org/officeDocument/2006/relationships/slideLayout" Target="../slideLayouts/slideLayout10.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emf"/></Relationships>
</file>

<file path=ppt/slides/_rels/slide51.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38.xml"/><Relationship Id="rId1" Type="http://schemas.openxmlformats.org/officeDocument/2006/relationships/slideLayout" Target="../slideLayouts/slideLayout10.xml"/><Relationship Id="rId4" Type="http://schemas.openxmlformats.org/officeDocument/2006/relationships/image" Target="../media/image50.png"/></Relationships>
</file>

<file path=ppt/slides/_rels/slide5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hyperlink" Target="https://www.ndti.org.uk/projects/the-health-equality-framework-practical-implementation-workshops" TargetMode="External"/><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hyperlink" Target="www.improvement.cymru" TargetMode="External"/><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3" Type="http://schemas.openxmlformats.org/officeDocument/2006/relationships/hyperlink" Target="https://www.ndti.org.uk/assets/files/Health_Equalities_Framework_Guide_for_Practitioners.pdf" TargetMode="External"/><Relationship Id="rId2" Type="http://schemas.openxmlformats.org/officeDocument/2006/relationships/hyperlink" Target="https://www.ndti.org.uk/assets/files/HEF2B_aggregation_tool_manual.pdf" TargetMode="Externa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hyperlink" Target="https://www.ndti.org.uk/resources/publication/the-health-equality-framework-and-commissioning-guide1" TargetMode="External"/><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8A342C2-060E-1D48-A5EC-B64675F244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Text Placeholder 2">
            <a:extLst>
              <a:ext uri="{FF2B5EF4-FFF2-40B4-BE49-F238E27FC236}">
                <a16:creationId xmlns:a16="http://schemas.microsoft.com/office/drawing/2014/main" id="{896823E6-741D-9745-8234-F353B9D44BF5}"/>
              </a:ext>
            </a:extLst>
          </p:cNvPr>
          <p:cNvSpPr txBox="1">
            <a:spLocks/>
          </p:cNvSpPr>
          <p:nvPr/>
        </p:nvSpPr>
        <p:spPr>
          <a:xfrm>
            <a:off x="5390209" y="2016776"/>
            <a:ext cx="6801791" cy="3681930"/>
          </a:xfrm>
          <a:prstGeom prst="rect">
            <a:avLst/>
          </a:prstGeom>
        </p:spPr>
        <p:txBody>
          <a:bodyPr vert="horz" lIns="0" tIns="0" rIns="0" bIns="0" rtlCol="0" anchor="ctr"/>
          <a:lstStyle>
            <a:defPPr>
              <a:defRPr lang="en-US"/>
            </a:defPPr>
            <a:lvl1pPr marL="0" indent="0" algn="l" defTabSz="914400" rtl="0" eaLnBrk="1" latinLnBrk="0" hangingPunct="1">
              <a:lnSpc>
                <a:spcPct val="100000"/>
              </a:lnSpc>
              <a:spcBef>
                <a:spcPts val="0"/>
              </a:spcBef>
              <a:buNone/>
              <a:defRPr sz="7500" b="0" i="0" kern="1200">
                <a:solidFill>
                  <a:schemeClr val="tx1">
                    <a:tint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5400"/>
              </a:lnSpc>
            </a:pPr>
            <a:r>
              <a:rPr lang="en-US" sz="4400" b="1" dirty="0">
                <a:solidFill>
                  <a:srgbClr val="15989D"/>
                </a:solidFill>
                <a:cs typeface="Arial" panose="020B0604020202020204" pitchFamily="34" charset="0"/>
              </a:rPr>
              <a:t>Health Equalities Framework (HEF)  Training</a:t>
            </a:r>
            <a:endParaRPr lang="en-US" sz="4400" dirty="0">
              <a:solidFill>
                <a:srgbClr val="AD4F83"/>
              </a:solidFill>
            </a:endParaRPr>
          </a:p>
        </p:txBody>
      </p:sp>
      <p:sp>
        <p:nvSpPr>
          <p:cNvPr id="6" name="Text Placeholder 4">
            <a:extLst>
              <a:ext uri="{FF2B5EF4-FFF2-40B4-BE49-F238E27FC236}">
                <a16:creationId xmlns:a16="http://schemas.microsoft.com/office/drawing/2014/main" id="{72F12284-0A6E-F04B-8336-7DAA5FAA97E1}"/>
              </a:ext>
            </a:extLst>
          </p:cNvPr>
          <p:cNvSpPr txBox="1">
            <a:spLocks/>
          </p:cNvSpPr>
          <p:nvPr/>
        </p:nvSpPr>
        <p:spPr>
          <a:xfrm>
            <a:off x="678244" y="4229671"/>
            <a:ext cx="939360" cy="430887"/>
          </a:xfrm>
          <a:prstGeom prst="rect">
            <a:avLst/>
          </a:prstGeom>
        </p:spPr>
        <p:txBody>
          <a:bodyPr vert="horz" wrap="none" lIns="0" tIns="0" rIns="0" bIns="0" rtlCol="0" anchor="t" anchorCtr="0">
            <a:noAutofit/>
          </a:bodyPr>
          <a:lstStyle>
            <a:defPPr>
              <a:defRPr lang="en-US"/>
            </a:defPPr>
            <a:lvl1pPr marL="0" indent="0" algn="ctr" defTabSz="914400" rtl="0" eaLnBrk="1" latinLnBrk="0" hangingPunct="1">
              <a:buNone/>
              <a:defRPr sz="2800" b="0" i="0" kern="1200">
                <a:solidFill>
                  <a:schemeClr val="accent5"/>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solidFill>
                <a:srgbClr val="CF8503"/>
              </a:solidFill>
            </a:endParaRPr>
          </a:p>
        </p:txBody>
      </p:sp>
      <p:pic>
        <p:nvPicPr>
          <p:cNvPr id="3" name="Picture 2">
            <a:extLst>
              <a:ext uri="{FF2B5EF4-FFF2-40B4-BE49-F238E27FC236}">
                <a16:creationId xmlns:a16="http://schemas.microsoft.com/office/drawing/2014/main" id="{4BB8378A-F136-BA4E-AC7B-374DB0E264CF}"/>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72280" y="629477"/>
            <a:ext cx="3133605" cy="743227"/>
          </a:xfrm>
          <a:prstGeom prst="rect">
            <a:avLst/>
          </a:prstGeom>
        </p:spPr>
      </p:pic>
      <p:pic>
        <p:nvPicPr>
          <p:cNvPr id="9" name="Picture 8">
            <a:extLst>
              <a:ext uri="{FF2B5EF4-FFF2-40B4-BE49-F238E27FC236}">
                <a16:creationId xmlns:a16="http://schemas.microsoft.com/office/drawing/2014/main" id="{4BB8378A-F136-BA4E-AC7B-374DB0E264C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72280" y="629477"/>
            <a:ext cx="3362219" cy="743227"/>
          </a:xfrm>
          <a:prstGeom prst="rect">
            <a:avLst/>
          </a:prstGeom>
        </p:spPr>
      </p:pic>
      <p:pic>
        <p:nvPicPr>
          <p:cNvPr id="2" name="Picture 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079050" y="629477"/>
            <a:ext cx="1362459" cy="722377"/>
          </a:xfrm>
          <a:prstGeom prst="rect">
            <a:avLst/>
          </a:prstGeom>
        </p:spPr>
      </p:pic>
      <p:sp>
        <p:nvSpPr>
          <p:cNvPr id="11" name="Oval 10"/>
          <p:cNvSpPr/>
          <p:nvPr/>
        </p:nvSpPr>
        <p:spPr>
          <a:xfrm>
            <a:off x="597013" y="1759649"/>
            <a:ext cx="4196184" cy="4196184"/>
          </a:xfrm>
          <a:prstGeom prst="ellipse">
            <a:avLst/>
          </a:prstGeom>
          <a:solidFill>
            <a:schemeClr val="bg1"/>
          </a:solidFill>
          <a:ln w="76200">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18475" y="2651662"/>
            <a:ext cx="2353260" cy="2255716"/>
          </a:xfrm>
          <a:prstGeom prst="rect">
            <a:avLst/>
          </a:prstGeom>
        </p:spPr>
      </p:pic>
    </p:spTree>
    <p:extLst>
      <p:ext uri="{BB962C8B-B14F-4D97-AF65-F5344CB8AC3E}">
        <p14:creationId xmlns:p14="http://schemas.microsoft.com/office/powerpoint/2010/main" val="1233149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6E7A2BF-2015-0E48-832B-29C78A8B8973}"/>
              </a:ext>
            </a:extLst>
          </p:cNvPr>
          <p:cNvSpPr/>
          <p:nvPr/>
        </p:nvSpPr>
        <p:spPr>
          <a:xfrm>
            <a:off x="0" y="0"/>
            <a:ext cx="12191999" cy="5504289"/>
          </a:xfrm>
          <a:prstGeom prst="rect">
            <a:avLst/>
          </a:prstGeom>
          <a:gradFill>
            <a:gsLst>
              <a:gs pos="0">
                <a:srgbClr val="15989D"/>
              </a:gs>
              <a:gs pos="61000">
                <a:srgbClr val="15989D">
                  <a:alpha val="88000"/>
                </a:srgbClr>
              </a:gs>
              <a:gs pos="38000">
                <a:srgbClr val="15989D">
                  <a:alpha val="82000"/>
                </a:srgbClr>
              </a:gs>
              <a:gs pos="100000">
                <a:srgbClr val="15989D"/>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2">
            <a:extLst>
              <a:ext uri="{FF2B5EF4-FFF2-40B4-BE49-F238E27FC236}">
                <a16:creationId xmlns:a16="http://schemas.microsoft.com/office/drawing/2014/main" id="{7155470A-EB46-5148-AA39-475632230A65}"/>
              </a:ext>
            </a:extLst>
          </p:cNvPr>
          <p:cNvSpPr txBox="1">
            <a:spLocks/>
          </p:cNvSpPr>
          <p:nvPr/>
        </p:nvSpPr>
        <p:spPr>
          <a:xfrm>
            <a:off x="5419725" y="1451739"/>
            <a:ext cx="6677025" cy="296773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sz="3600" b="1" dirty="0">
              <a:solidFill>
                <a:schemeClr val="bg1"/>
              </a:solidFill>
              <a:latin typeface="Arial" panose="020B0604020202020204" pitchFamily="34" charset="0"/>
              <a:cs typeface="Arial" panose="020B0604020202020204" pitchFamily="34" charset="0"/>
            </a:endParaRPr>
          </a:p>
          <a:p>
            <a:pPr marL="0" indent="0">
              <a:buNone/>
            </a:pPr>
            <a:endParaRPr lang="en-GB" sz="3600" b="1" dirty="0">
              <a:solidFill>
                <a:schemeClr val="bg1"/>
              </a:solidFill>
              <a:latin typeface="Arial" panose="020B0604020202020204" pitchFamily="34" charset="0"/>
              <a:cs typeface="Arial" panose="020B0604020202020204" pitchFamily="34" charset="0"/>
            </a:endParaRPr>
          </a:p>
          <a:p>
            <a:pPr marL="0" indent="0">
              <a:buNone/>
            </a:pPr>
            <a:r>
              <a:rPr lang="en-GB" sz="4400" b="1" dirty="0">
                <a:solidFill>
                  <a:schemeClr val="bg1"/>
                </a:solidFill>
                <a:latin typeface="Arial" panose="020B0604020202020204" pitchFamily="34" charset="0"/>
                <a:cs typeface="Arial" panose="020B0604020202020204" pitchFamily="34" charset="0"/>
              </a:rPr>
              <a:t>Aggregated Data &amp; Analysis   </a:t>
            </a:r>
            <a:endParaRPr lang="en-GB" sz="4400" dirty="0">
              <a:solidFill>
                <a:schemeClr val="bg1"/>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5A665DD1-D1A1-3746-9C40-EABFCEBFD83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360" y="199881"/>
            <a:ext cx="2048339" cy="453545"/>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4424" y="980504"/>
            <a:ext cx="4279763" cy="4273666"/>
          </a:xfrm>
          <a:prstGeom prst="rect">
            <a:avLst/>
          </a:prstGeom>
        </p:spPr>
      </p:pic>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99552" y="1808595"/>
            <a:ext cx="2704965" cy="2610880"/>
          </a:xfrm>
          <a:prstGeom prst="rect">
            <a:avLst/>
          </a:prstGeom>
        </p:spPr>
      </p:pic>
    </p:spTree>
    <p:extLst>
      <p:ext uri="{BB962C8B-B14F-4D97-AF65-F5344CB8AC3E}">
        <p14:creationId xmlns:p14="http://schemas.microsoft.com/office/powerpoint/2010/main" val="10505082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186612" y="101842"/>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Aggregated Data &amp; Analysis   </a:t>
            </a:r>
            <a:endParaRPr lang="en-GB" sz="3600" dirty="0">
              <a:solidFill>
                <a:schemeClr val="bg1"/>
              </a:solidFill>
              <a:latin typeface="Arial" panose="020B0604020202020204" pitchFamily="34" charset="0"/>
              <a:cs typeface="Arial" panose="020B0604020202020204" pitchFamily="34" charset="0"/>
            </a:endParaRPr>
          </a:p>
          <a:p>
            <a:r>
              <a:rPr lang="en-GB" sz="3600" b="1" dirty="0">
                <a:solidFill>
                  <a:schemeClr val="bg1"/>
                </a:solidFill>
                <a:latin typeface="Arial" panose="020B0604020202020204" pitchFamily="34" charset="0"/>
                <a:cs typeface="Arial" panose="020B0604020202020204" pitchFamily="34" charset="0"/>
              </a:rPr>
              <a:t>  </a:t>
            </a:r>
          </a:p>
          <a:p>
            <a:endParaRPr lang="en-GB" b="1" dirty="0">
              <a:solidFill>
                <a:srgbClr val="15989D"/>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339633" y="2078478"/>
            <a:ext cx="5904413" cy="318284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6" name="Rectangle 5"/>
          <p:cNvSpPr/>
          <p:nvPr/>
        </p:nvSpPr>
        <p:spPr>
          <a:xfrm>
            <a:off x="6659852" y="2319798"/>
            <a:ext cx="4882434" cy="3046988"/>
          </a:xfrm>
          <a:prstGeom prst="rect">
            <a:avLst/>
          </a:prstGeom>
        </p:spPr>
        <p:txBody>
          <a:bodyPr wrap="square">
            <a:spAutoFit/>
          </a:bodyPr>
          <a:lstStyle/>
          <a:p>
            <a:r>
              <a:rPr lang="en-GB" sz="2400" dirty="0">
                <a:solidFill>
                  <a:srgbClr val="2C5666"/>
                </a:solidFill>
                <a:latin typeface="Arial" panose="020B0604020202020204" pitchFamily="34" charset="0"/>
                <a:cs typeface="Arial" panose="020B0604020202020204" pitchFamily="34" charset="0"/>
              </a:rPr>
              <a:t>HEF+ has been designed to aggregate and analyse data for </a:t>
            </a:r>
          </a:p>
          <a:p>
            <a:endParaRPr lang="en-GB" sz="2400" dirty="0">
              <a:solidFill>
                <a:srgbClr val="2C5666"/>
              </a:solidFill>
              <a:latin typeface="Arial" panose="020B0604020202020204" pitchFamily="34" charset="0"/>
              <a:cs typeface="Arial" panose="020B0604020202020204" pitchFamily="34" charset="0"/>
            </a:endParaRPr>
          </a:p>
          <a:p>
            <a:r>
              <a:rPr lang="en-GB" sz="2400" b="1" i="1" dirty="0">
                <a:solidFill>
                  <a:srgbClr val="2C5666"/>
                </a:solidFill>
                <a:latin typeface="Arial" panose="020B0604020202020204" pitchFamily="34" charset="0"/>
                <a:cs typeface="Arial" panose="020B0604020202020204" pitchFamily="34" charset="0"/>
              </a:rPr>
              <a:t>Individual people </a:t>
            </a:r>
          </a:p>
          <a:p>
            <a:endParaRPr lang="en-GB" sz="2400" b="1" i="1" dirty="0">
              <a:solidFill>
                <a:srgbClr val="2C5666"/>
              </a:solidFill>
              <a:latin typeface="Arial" panose="020B0604020202020204" pitchFamily="34" charset="0"/>
              <a:cs typeface="Arial" panose="020B0604020202020204" pitchFamily="34" charset="0"/>
            </a:endParaRPr>
          </a:p>
          <a:p>
            <a:r>
              <a:rPr lang="en-GB" sz="2400" b="1" i="1" dirty="0">
                <a:solidFill>
                  <a:srgbClr val="2C5666"/>
                </a:solidFill>
                <a:latin typeface="Arial" panose="020B0604020202020204" pitchFamily="34" charset="0"/>
                <a:cs typeface="Arial" panose="020B0604020202020204" pitchFamily="34" charset="0"/>
              </a:rPr>
              <a:t>Groups</a:t>
            </a: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90610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339633" y="2078478"/>
            <a:ext cx="5904413" cy="318284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6" name="Rectangle 5"/>
          <p:cNvSpPr/>
          <p:nvPr/>
        </p:nvSpPr>
        <p:spPr>
          <a:xfrm>
            <a:off x="6647015" y="2515740"/>
            <a:ext cx="4882434" cy="2308324"/>
          </a:xfrm>
          <a:prstGeom prst="rect">
            <a:avLst/>
          </a:prstGeom>
        </p:spPr>
        <p:txBody>
          <a:bodyPr wrap="square">
            <a:spAutoFit/>
          </a:bodyPr>
          <a:lstStyle/>
          <a:p>
            <a:r>
              <a:rPr lang="en-GB" sz="2400" dirty="0">
                <a:solidFill>
                  <a:srgbClr val="2C5666"/>
                </a:solidFill>
                <a:latin typeface="Arial" panose="020B0604020202020204" pitchFamily="34" charset="0"/>
                <a:cs typeface="Arial" panose="020B0604020202020204" pitchFamily="34" charset="0"/>
              </a:rPr>
              <a:t>With this understanding practitioners and services can design, tailor and prioritise planning and delivering care and support. </a:t>
            </a:r>
          </a:p>
          <a:p>
            <a:pPr algn="ctr"/>
            <a:endParaRPr lang="en-GB" sz="2400" i="1" dirty="0">
              <a:solidFill>
                <a:srgbClr val="2C5666"/>
              </a:solidFill>
              <a:latin typeface="Arial" panose="020B0604020202020204" pitchFamily="34" charset="0"/>
              <a:cs typeface="Arial" panose="020B0604020202020204" pitchFamily="34" charset="0"/>
            </a:endParaRPr>
          </a:p>
        </p:txBody>
      </p:sp>
      <p:sp>
        <p:nvSpPr>
          <p:cNvPr id="7" name="Title 1"/>
          <p:cNvSpPr txBox="1">
            <a:spLocks/>
          </p:cNvSpPr>
          <p:nvPr/>
        </p:nvSpPr>
        <p:spPr>
          <a:xfrm>
            <a:off x="218336" y="142165"/>
            <a:ext cx="9292046" cy="57629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Aggregated Data &amp; Analysis   </a:t>
            </a:r>
            <a:endParaRPr lang="en-GB" sz="3600" dirty="0">
              <a:solidFill>
                <a:schemeClr val="bg1"/>
              </a:solidFill>
              <a:latin typeface="Arial" panose="020B0604020202020204" pitchFamily="34" charset="0"/>
              <a:cs typeface="Arial" panose="020B0604020202020204" pitchFamily="34" charset="0"/>
            </a:endParaRPr>
          </a:p>
          <a:p>
            <a:r>
              <a:rPr lang="en-GB" sz="3600" b="1" dirty="0">
                <a:solidFill>
                  <a:schemeClr val="bg1"/>
                </a:solidFill>
                <a:latin typeface="Arial" panose="020B0604020202020204" pitchFamily="34" charset="0"/>
                <a:cs typeface="Arial" panose="020B0604020202020204" pitchFamily="34" charset="0"/>
              </a:rPr>
              <a:t>  </a:t>
            </a:r>
          </a:p>
          <a:p>
            <a:endParaRPr lang="en-GB" b="1" dirty="0">
              <a:solidFill>
                <a:srgbClr val="15989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18537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35024" y="2536448"/>
            <a:ext cx="6168676" cy="707886"/>
          </a:xfrm>
          <a:prstGeom prst="rect">
            <a:avLst/>
          </a:prstGeom>
        </p:spPr>
        <p:txBody>
          <a:bodyPr wrap="none">
            <a:spAutoFit/>
          </a:bodyPr>
          <a:lstStyle/>
          <a:p>
            <a:r>
              <a:rPr lang="en-GB" sz="4000" b="1" dirty="0">
                <a:solidFill>
                  <a:schemeClr val="bg1"/>
                </a:solidFill>
                <a:latin typeface="Arial" panose="020B0604020202020204" pitchFamily="34" charset="0"/>
                <a:cs typeface="Arial" panose="020B0604020202020204" pitchFamily="34" charset="0"/>
              </a:rPr>
              <a:t>Individual Health Profile </a:t>
            </a:r>
            <a:endParaRPr lang="en-GB" sz="4000" dirty="0"/>
          </a:p>
        </p:txBody>
      </p:sp>
    </p:spTree>
    <p:extLst>
      <p:ext uri="{BB962C8B-B14F-4D97-AF65-F5344CB8AC3E}">
        <p14:creationId xmlns:p14="http://schemas.microsoft.com/office/powerpoint/2010/main" val="18170081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339633" y="171745"/>
            <a:ext cx="7843314"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Individual health profile   </a:t>
            </a:r>
          </a:p>
          <a:p>
            <a:endParaRPr lang="en-GB" b="1" dirty="0">
              <a:solidFill>
                <a:srgbClr val="15989D"/>
              </a:solidFill>
              <a:latin typeface="Arial" panose="020B0604020202020204" pitchFamily="34" charset="0"/>
              <a:cs typeface="Arial" panose="020B0604020202020204" pitchFamily="34" charset="0"/>
            </a:endParaRPr>
          </a:p>
        </p:txBody>
      </p:sp>
      <p:sp>
        <p:nvSpPr>
          <p:cNvPr id="6" name="Rectangle 5"/>
          <p:cNvSpPr/>
          <p:nvPr/>
        </p:nvSpPr>
        <p:spPr>
          <a:xfrm>
            <a:off x="845238" y="1775454"/>
            <a:ext cx="10363122" cy="4154984"/>
          </a:xfrm>
          <a:prstGeom prst="rect">
            <a:avLst/>
          </a:prstGeom>
        </p:spPr>
        <p:txBody>
          <a:bodyPr wrap="square">
            <a:spAutoFit/>
          </a:bodyPr>
          <a:lstStyle/>
          <a:p>
            <a:r>
              <a:rPr lang="en-GB" sz="2400" dirty="0">
                <a:solidFill>
                  <a:schemeClr val="bg1"/>
                </a:solidFill>
                <a:latin typeface="Arial" panose="020B0604020202020204" pitchFamily="34" charset="0"/>
                <a:cs typeface="Arial" panose="020B0604020202020204" pitchFamily="34" charset="0"/>
              </a:rPr>
              <a:t>Data can be generated each time the HEF is completed.  You should always have a baseline with periodic reviews or follow ups. </a:t>
            </a:r>
          </a:p>
          <a:p>
            <a:endParaRPr lang="en-GB" sz="2400" dirty="0">
              <a:solidFill>
                <a:schemeClr val="bg1"/>
              </a:solidFill>
              <a:latin typeface="Arial" panose="020B0604020202020204" pitchFamily="34" charset="0"/>
              <a:cs typeface="Arial" panose="020B0604020202020204" pitchFamily="34" charset="0"/>
            </a:endParaRPr>
          </a:p>
          <a:p>
            <a:r>
              <a:rPr lang="en-GB" sz="2400" dirty="0">
                <a:solidFill>
                  <a:schemeClr val="bg1"/>
                </a:solidFill>
                <a:latin typeface="Arial" panose="020B0604020202020204" pitchFamily="34" charset="0"/>
                <a:cs typeface="Arial" panose="020B0604020202020204" pitchFamily="34" charset="0"/>
              </a:rPr>
              <a:t>Data is generated as a profile and graphs.</a:t>
            </a:r>
          </a:p>
          <a:p>
            <a:endParaRPr lang="en-GB" sz="2400" dirty="0">
              <a:solidFill>
                <a:schemeClr val="bg1"/>
              </a:solidFill>
              <a:latin typeface="Arial" panose="020B0604020202020204" pitchFamily="34" charset="0"/>
              <a:cs typeface="Arial" panose="020B0604020202020204" pitchFamily="34" charset="0"/>
            </a:endParaRPr>
          </a:p>
          <a:p>
            <a:r>
              <a:rPr lang="en-GB" sz="2400" dirty="0">
                <a:solidFill>
                  <a:schemeClr val="bg1"/>
                </a:solidFill>
                <a:latin typeface="Arial" panose="020B0604020202020204" pitchFamily="34" charset="0"/>
                <a:cs typeface="Arial" panose="020B0604020202020204" pitchFamily="34" charset="0"/>
              </a:rPr>
              <a:t>The data should be analysed and acted upon accordingly. </a:t>
            </a:r>
          </a:p>
          <a:p>
            <a:endParaRPr lang="en-GB" sz="2400" dirty="0">
              <a:solidFill>
                <a:schemeClr val="bg1"/>
              </a:solidFill>
              <a:latin typeface="Arial" panose="020B0604020202020204" pitchFamily="34" charset="0"/>
              <a:cs typeface="Arial" panose="020B0604020202020204" pitchFamily="34" charset="0"/>
            </a:endParaRPr>
          </a:p>
          <a:p>
            <a:r>
              <a:rPr lang="en-GB" sz="2400" dirty="0">
                <a:solidFill>
                  <a:schemeClr val="bg1"/>
                </a:solidFill>
                <a:latin typeface="Arial" panose="020B0604020202020204" pitchFamily="34" charset="0"/>
                <a:cs typeface="Arial" panose="020B0604020202020204" pitchFamily="34" charset="0"/>
              </a:rPr>
              <a:t>Completion of the HEF will be clinically led such as, deterioration in health, admission to hospital, reduction in support or a change in need. </a:t>
            </a: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69969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HEF Profile  </a:t>
            </a:r>
          </a:p>
          <a:p>
            <a:endParaRPr lang="en-GB" b="1" dirty="0">
              <a:solidFill>
                <a:srgbClr val="15989D"/>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2602" y="1910918"/>
            <a:ext cx="7498669" cy="3385476"/>
          </a:xfrm>
          <a:prstGeom prst="rect">
            <a:avLst/>
          </a:prstGeom>
        </p:spPr>
      </p:pic>
      <p:sp>
        <p:nvSpPr>
          <p:cNvPr id="10" name="Flowchart: Alternate Process 9"/>
          <p:cNvSpPr/>
          <p:nvPr/>
        </p:nvSpPr>
        <p:spPr>
          <a:xfrm>
            <a:off x="8786289" y="1582488"/>
            <a:ext cx="3053410" cy="1781299"/>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2400" dirty="0">
                <a:solidFill>
                  <a:schemeClr val="tx1"/>
                </a:solidFill>
                <a:latin typeface="Arial" panose="020B0604020202020204" pitchFamily="34" charset="0"/>
                <a:cs typeface="Arial" panose="020B0604020202020204" pitchFamily="34" charset="0"/>
              </a:rPr>
              <a:t>Report generated:</a:t>
            </a:r>
          </a:p>
          <a:p>
            <a:endParaRPr lang="en-GB" sz="2400" dirty="0">
              <a:solidFill>
                <a:schemeClr val="tx1"/>
              </a:solidFill>
              <a:latin typeface="Arial" panose="020B0604020202020204" pitchFamily="34" charset="0"/>
              <a:cs typeface="Arial" panose="020B0604020202020204" pitchFamily="34" charset="0"/>
            </a:endParaRPr>
          </a:p>
          <a:p>
            <a:r>
              <a:rPr lang="en-GB" sz="2000" dirty="0">
                <a:solidFill>
                  <a:schemeClr val="tx1"/>
                </a:solidFill>
                <a:latin typeface="Arial" panose="020B0604020202020204" pitchFamily="34" charset="0"/>
                <a:cs typeface="Arial" panose="020B0604020202020204" pitchFamily="34" charset="0"/>
              </a:rPr>
              <a:t>HEF profile </a:t>
            </a:r>
          </a:p>
          <a:p>
            <a:r>
              <a:rPr lang="en-GB" sz="2000" dirty="0">
                <a:solidFill>
                  <a:schemeClr val="tx1"/>
                </a:solidFill>
                <a:latin typeface="Arial" panose="020B0604020202020204" pitchFamily="34" charset="0"/>
                <a:cs typeface="Arial" panose="020B0604020202020204" pitchFamily="34" charset="0"/>
              </a:rPr>
              <a:t>Graphs/ tables</a:t>
            </a:r>
          </a:p>
        </p:txBody>
      </p:sp>
      <p:cxnSp>
        <p:nvCxnSpPr>
          <p:cNvPr id="8" name="Straight Arrow Connector 7"/>
          <p:cNvCxnSpPr/>
          <p:nvPr/>
        </p:nvCxnSpPr>
        <p:spPr>
          <a:xfrm flipH="1">
            <a:off x="5023263" y="2695699"/>
            <a:ext cx="3895106" cy="83127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8147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5" name="Rectangle 4"/>
          <p:cNvSpPr/>
          <p:nvPr/>
        </p:nvSpPr>
        <p:spPr>
          <a:xfrm>
            <a:off x="2351314" y="1340816"/>
            <a:ext cx="7501813" cy="4308872"/>
          </a:xfrm>
          <a:prstGeom prst="rect">
            <a:avLst/>
          </a:prstGeom>
        </p:spPr>
        <p:txBody>
          <a:bodyPr wrap="square">
            <a:spAutoFit/>
          </a:bodyPr>
          <a:lstStyle/>
          <a:p>
            <a:r>
              <a:rPr lang="en-GB" sz="2800" dirty="0">
                <a:solidFill>
                  <a:schemeClr val="bg1"/>
                </a:solidFill>
                <a:latin typeface="Arial" panose="020B0604020202020204" pitchFamily="34" charset="0"/>
                <a:cs typeface="Arial" panose="020B0604020202020204" pitchFamily="34" charset="0"/>
              </a:rPr>
              <a:t>Created for each person.  </a:t>
            </a:r>
          </a:p>
          <a:p>
            <a:endParaRPr lang="en-GB" sz="2800" dirty="0">
              <a:solidFill>
                <a:schemeClr val="bg1"/>
              </a:solidFill>
              <a:latin typeface="Arial" panose="020B0604020202020204" pitchFamily="34" charset="0"/>
              <a:cs typeface="Arial" panose="020B0604020202020204" pitchFamily="34" charset="0"/>
            </a:endParaRPr>
          </a:p>
          <a:p>
            <a:r>
              <a:rPr lang="en-GB" sz="2800" dirty="0">
                <a:solidFill>
                  <a:schemeClr val="bg1"/>
                </a:solidFill>
                <a:latin typeface="Arial" panose="020B0604020202020204" pitchFamily="34" charset="0"/>
                <a:cs typeface="Arial" panose="020B0604020202020204" pitchFamily="34" charset="0"/>
              </a:rPr>
              <a:t>Reflects the changes for the person over time.</a:t>
            </a:r>
          </a:p>
          <a:p>
            <a:endParaRPr lang="en-GB" sz="2800" dirty="0">
              <a:solidFill>
                <a:schemeClr val="bg1"/>
              </a:solidFill>
              <a:latin typeface="Arial" panose="020B0604020202020204" pitchFamily="34" charset="0"/>
              <a:cs typeface="Arial" panose="020B0604020202020204" pitchFamily="34" charset="0"/>
            </a:endParaRPr>
          </a:p>
          <a:p>
            <a:r>
              <a:rPr lang="en-GB" sz="2800" dirty="0">
                <a:solidFill>
                  <a:schemeClr val="bg1"/>
                </a:solidFill>
                <a:latin typeface="Arial" panose="020B0604020202020204" pitchFamily="34" charset="0"/>
                <a:cs typeface="Arial" panose="020B0604020202020204" pitchFamily="34" charset="0"/>
              </a:rPr>
              <a:t>Comparison of the two sets of data (scores). </a:t>
            </a:r>
          </a:p>
          <a:p>
            <a:endParaRPr lang="en-GB" sz="2800" dirty="0">
              <a:solidFill>
                <a:schemeClr val="bg1"/>
              </a:solidFill>
              <a:latin typeface="Arial" panose="020B0604020202020204" pitchFamily="34" charset="0"/>
              <a:cs typeface="Arial" panose="020B0604020202020204" pitchFamily="34" charset="0"/>
            </a:endParaRPr>
          </a:p>
          <a:p>
            <a:r>
              <a:rPr lang="en-GB" sz="2800" dirty="0">
                <a:solidFill>
                  <a:schemeClr val="bg1"/>
                </a:solidFill>
                <a:latin typeface="Arial" panose="020B0604020202020204" pitchFamily="34" charset="0"/>
                <a:cs typeface="Arial" panose="020B0604020202020204" pitchFamily="34" charset="0"/>
              </a:rPr>
              <a:t>Report will create graphs.</a:t>
            </a:r>
          </a:p>
          <a:p>
            <a:endParaRPr lang="en-GB" sz="2800" dirty="0">
              <a:solidFill>
                <a:schemeClr val="bg1"/>
              </a:solidFill>
              <a:latin typeface="Arial" panose="020B0604020202020204" pitchFamily="34" charset="0"/>
              <a:cs typeface="Arial" panose="020B0604020202020204" pitchFamily="34" charset="0"/>
            </a:endParaRPr>
          </a:p>
          <a:p>
            <a:r>
              <a:rPr lang="en-GB" sz="2800" dirty="0">
                <a:solidFill>
                  <a:schemeClr val="bg1"/>
                </a:solidFill>
                <a:latin typeface="Arial" panose="020B0604020202020204" pitchFamily="34" charset="0"/>
                <a:cs typeface="Arial" panose="020B0604020202020204" pitchFamily="34" charset="0"/>
              </a:rPr>
              <a:t>Report will create health profile.  </a:t>
            </a:r>
          </a:p>
          <a:p>
            <a:endParaRPr lang="en-GB" sz="2200" dirty="0">
              <a:solidFill>
                <a:srgbClr val="2C566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37187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HEF Profile    </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6644640" y="1690058"/>
            <a:ext cx="4123048" cy="461665"/>
          </a:xfrm>
          <a:prstGeom prst="rect">
            <a:avLst/>
          </a:prstGeom>
        </p:spPr>
        <p:txBody>
          <a:bodyPr wrap="square">
            <a:spAutoFit/>
          </a:bodyPr>
          <a:lstStyle/>
          <a:p>
            <a:r>
              <a:rPr lang="en-GB" sz="2400" i="1">
                <a:solidFill>
                  <a:srgbClr val="2C5666"/>
                </a:solidFill>
                <a:latin typeface="Arial" panose="020B0604020202020204" pitchFamily="34" charset="0"/>
                <a:cs typeface="Arial" panose="020B0604020202020204" pitchFamily="34" charset="0"/>
              </a:rPr>
              <a:t> </a:t>
            </a:r>
            <a:endParaRPr lang="en-GB" sz="2400" i="1" dirty="0">
              <a:solidFill>
                <a:srgbClr val="2C5666"/>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43008" y="1690058"/>
            <a:ext cx="6106431" cy="4351226"/>
          </a:xfrm>
          <a:prstGeom prst="rect">
            <a:avLst/>
          </a:prstGeom>
        </p:spPr>
      </p:pic>
      <p:cxnSp>
        <p:nvCxnSpPr>
          <p:cNvPr id="9" name="Straight Arrow Connector 8"/>
          <p:cNvCxnSpPr/>
          <p:nvPr/>
        </p:nvCxnSpPr>
        <p:spPr>
          <a:xfrm flipH="1">
            <a:off x="4027430" y="2015412"/>
            <a:ext cx="3652528" cy="6045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Flowchart: Alternate Process 9"/>
          <p:cNvSpPr/>
          <p:nvPr/>
        </p:nvSpPr>
        <p:spPr>
          <a:xfrm>
            <a:off x="7922554" y="1651237"/>
            <a:ext cx="2845134" cy="631687"/>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First HEF (scores)- blue line</a:t>
            </a:r>
          </a:p>
        </p:txBody>
      </p:sp>
    </p:spTree>
    <p:extLst>
      <p:ext uri="{BB962C8B-B14F-4D97-AF65-F5344CB8AC3E}">
        <p14:creationId xmlns:p14="http://schemas.microsoft.com/office/powerpoint/2010/main" val="25020413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HEF Profile    </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6729536" y="1693157"/>
            <a:ext cx="4123048" cy="461665"/>
          </a:xfrm>
          <a:prstGeom prst="rect">
            <a:avLst/>
          </a:prstGeom>
        </p:spPr>
        <p:txBody>
          <a:bodyPr wrap="square">
            <a:spAutoFit/>
          </a:bodyPr>
          <a:lstStyle/>
          <a:p>
            <a:r>
              <a:rPr lang="en-GB" sz="2400" i="1">
                <a:solidFill>
                  <a:srgbClr val="2C5666"/>
                </a:solidFill>
                <a:latin typeface="Arial" panose="020B0604020202020204" pitchFamily="34" charset="0"/>
                <a:cs typeface="Arial" panose="020B0604020202020204" pitchFamily="34" charset="0"/>
              </a:rPr>
              <a:t> </a:t>
            </a:r>
            <a:endParaRPr lang="en-GB" sz="2400" i="1" dirty="0">
              <a:solidFill>
                <a:srgbClr val="2C5666"/>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1874" y="1603354"/>
            <a:ext cx="6106431" cy="4351226"/>
          </a:xfrm>
          <a:prstGeom prst="rect">
            <a:avLst/>
          </a:prstGeom>
        </p:spPr>
      </p:pic>
      <p:cxnSp>
        <p:nvCxnSpPr>
          <p:cNvPr id="9" name="Straight Arrow Connector 8"/>
          <p:cNvCxnSpPr/>
          <p:nvPr/>
        </p:nvCxnSpPr>
        <p:spPr>
          <a:xfrm flipH="1">
            <a:off x="3277591" y="1801547"/>
            <a:ext cx="4088384" cy="60382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Flowchart: Alternate Process 9"/>
          <p:cNvSpPr/>
          <p:nvPr/>
        </p:nvSpPr>
        <p:spPr>
          <a:xfrm>
            <a:off x="7627206" y="1234814"/>
            <a:ext cx="3513632" cy="2432117"/>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Shows all areas, social, genetic and so forth. </a:t>
            </a:r>
          </a:p>
          <a:p>
            <a:endParaRPr lang="en-GB" sz="1600" dirty="0">
              <a:solidFill>
                <a:schemeClr val="tx1"/>
              </a:solidFill>
              <a:latin typeface="Arial" panose="020B0604020202020204" pitchFamily="34" charset="0"/>
              <a:cs typeface="Arial" panose="020B0604020202020204" pitchFamily="34" charset="0"/>
            </a:endParaRPr>
          </a:p>
          <a:p>
            <a:r>
              <a:rPr lang="en-GB" sz="1600" dirty="0">
                <a:solidFill>
                  <a:schemeClr val="tx1"/>
                </a:solidFill>
                <a:latin typeface="Arial" panose="020B0604020202020204" pitchFamily="34" charset="0"/>
                <a:cs typeface="Arial" panose="020B0604020202020204" pitchFamily="34" charset="0"/>
              </a:rPr>
              <a:t>Closer to the middle the less exposure to inequalities.</a:t>
            </a:r>
          </a:p>
          <a:p>
            <a:endParaRPr lang="en-GB" sz="1600" dirty="0">
              <a:solidFill>
                <a:schemeClr val="tx1"/>
              </a:solidFill>
              <a:latin typeface="Arial" panose="020B0604020202020204" pitchFamily="34" charset="0"/>
              <a:cs typeface="Arial" panose="020B0604020202020204" pitchFamily="34" charset="0"/>
            </a:endParaRPr>
          </a:p>
          <a:p>
            <a:r>
              <a:rPr lang="en-GB" sz="1600" dirty="0">
                <a:solidFill>
                  <a:schemeClr val="tx1"/>
                </a:solidFill>
                <a:latin typeface="Arial" panose="020B0604020202020204" pitchFamily="34" charset="0"/>
                <a:cs typeface="Arial" panose="020B0604020202020204" pitchFamily="34" charset="0"/>
              </a:rPr>
              <a:t>More towards the outside the greater the exposure to health inequalities. </a:t>
            </a:r>
          </a:p>
        </p:txBody>
      </p:sp>
    </p:spTree>
    <p:extLst>
      <p:ext uri="{BB962C8B-B14F-4D97-AF65-F5344CB8AC3E}">
        <p14:creationId xmlns:p14="http://schemas.microsoft.com/office/powerpoint/2010/main" val="41792811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HEF Profile  </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742602" y="1741988"/>
            <a:ext cx="10122622" cy="461665"/>
          </a:xfrm>
          <a:prstGeom prst="rect">
            <a:avLst/>
          </a:prstGeom>
        </p:spPr>
        <p:txBody>
          <a:bodyPr wrap="square">
            <a:spAutoFit/>
          </a:bodyPr>
          <a:lstStyle/>
          <a:p>
            <a:r>
              <a:rPr lang="en-GB" sz="2400" i="1">
                <a:solidFill>
                  <a:srgbClr val="2C5666"/>
                </a:solidFill>
                <a:latin typeface="Arial" panose="020B0604020202020204" pitchFamily="34" charset="0"/>
                <a:cs typeface="Arial" panose="020B0604020202020204" pitchFamily="34" charset="0"/>
              </a:rPr>
              <a:t> </a:t>
            </a:r>
            <a:endParaRPr lang="en-GB" sz="2400" i="1" dirty="0">
              <a:solidFill>
                <a:srgbClr val="2C5666"/>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3834" y="1374422"/>
            <a:ext cx="6305168" cy="4241659"/>
          </a:xfrm>
          <a:prstGeom prst="rect">
            <a:avLst/>
          </a:prstGeom>
        </p:spPr>
      </p:pic>
      <p:sp>
        <p:nvSpPr>
          <p:cNvPr id="8" name="Flowchart: Alternate Process 7"/>
          <p:cNvSpPr/>
          <p:nvPr/>
        </p:nvSpPr>
        <p:spPr>
          <a:xfrm>
            <a:off x="7751024" y="1426144"/>
            <a:ext cx="3114200" cy="631687"/>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Second HEF (scores) – red line </a:t>
            </a:r>
          </a:p>
        </p:txBody>
      </p:sp>
      <p:cxnSp>
        <p:nvCxnSpPr>
          <p:cNvPr id="9" name="Straight Arrow Connector 8"/>
          <p:cNvCxnSpPr/>
          <p:nvPr/>
        </p:nvCxnSpPr>
        <p:spPr>
          <a:xfrm flipH="1">
            <a:off x="3119019" y="1697615"/>
            <a:ext cx="4417621" cy="7489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14408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2906BB1C-B7C1-1B47-A60C-433B0B27D498}"/>
              </a:ext>
            </a:extLst>
          </p:cNvPr>
          <p:cNvSpPr txBox="1">
            <a:spLocks/>
          </p:cNvSpPr>
          <p:nvPr/>
        </p:nvSpPr>
        <p:spPr>
          <a:xfrm>
            <a:off x="672280" y="2410529"/>
            <a:ext cx="7651449" cy="588162"/>
          </a:xfrm>
          <a:prstGeom prst="rect">
            <a:avLst/>
          </a:prstGeom>
        </p:spPr>
        <p:txBody>
          <a:bodyPr vert="horz" lIns="0" tIns="0" rIns="0" bIns="0" rtlCol="0" anchor="ctr"/>
          <a:lstStyle>
            <a:defPPr>
              <a:defRPr lang="en-US"/>
            </a:defPPr>
            <a:lvl1pPr marL="0" indent="0" algn="l" defTabSz="914400" rtl="0" eaLnBrk="1" latinLnBrk="0" hangingPunct="1">
              <a:lnSpc>
                <a:spcPct val="100000"/>
              </a:lnSpc>
              <a:spcBef>
                <a:spcPts val="0"/>
              </a:spcBef>
              <a:buNone/>
              <a:defRPr sz="7500" b="0" i="0" kern="1200">
                <a:solidFill>
                  <a:schemeClr val="tx1">
                    <a:tint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200" cap="all" dirty="0">
              <a:solidFill>
                <a:schemeClr val="bg1"/>
              </a:solidFill>
              <a:cs typeface="Arial" panose="020B0604020202020204" pitchFamily="34" charset="0"/>
            </a:endParaRPr>
          </a:p>
        </p:txBody>
      </p:sp>
      <p:sp>
        <p:nvSpPr>
          <p:cNvPr id="4" name="Text Placeholder 2">
            <a:extLst>
              <a:ext uri="{FF2B5EF4-FFF2-40B4-BE49-F238E27FC236}">
                <a16:creationId xmlns:a16="http://schemas.microsoft.com/office/drawing/2014/main" id="{014E0DF6-1CEF-F645-BD62-E78BA41C0B2C}"/>
              </a:ext>
            </a:extLst>
          </p:cNvPr>
          <p:cNvSpPr txBox="1">
            <a:spLocks/>
          </p:cNvSpPr>
          <p:nvPr/>
        </p:nvSpPr>
        <p:spPr>
          <a:xfrm>
            <a:off x="5313374" y="2018581"/>
            <a:ext cx="6512866" cy="3344659"/>
          </a:xfrm>
          <a:prstGeom prst="rect">
            <a:avLst/>
          </a:prstGeom>
        </p:spPr>
        <p:txBody>
          <a:bodyPr vert="horz" lIns="0" tIns="0" rIns="0" bIns="0" rtlCol="0" anchor="ctr"/>
          <a:lstStyle>
            <a:defPPr>
              <a:defRPr lang="en-US"/>
            </a:defPPr>
            <a:lvl1pPr marL="0" indent="0" algn="l" defTabSz="914400" rtl="0" eaLnBrk="1" latinLnBrk="0" hangingPunct="1">
              <a:lnSpc>
                <a:spcPct val="100000"/>
              </a:lnSpc>
              <a:spcBef>
                <a:spcPts val="0"/>
              </a:spcBef>
              <a:buNone/>
              <a:defRPr sz="7500" b="0" i="0" kern="1200">
                <a:solidFill>
                  <a:schemeClr val="tx1">
                    <a:tint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6600" b="1" dirty="0">
              <a:solidFill>
                <a:srgbClr val="FFFFFF"/>
              </a:solidFill>
            </a:endParaRPr>
          </a:p>
          <a:p>
            <a:r>
              <a:rPr lang="en-GB" sz="4400" b="1" dirty="0">
                <a:solidFill>
                  <a:srgbClr val="FFFFFF"/>
                </a:solidFill>
              </a:rPr>
              <a:t>Module 3</a:t>
            </a:r>
          </a:p>
          <a:p>
            <a:r>
              <a:rPr lang="en-GB" sz="4400" b="1" dirty="0">
                <a:solidFill>
                  <a:schemeClr val="bg1"/>
                </a:solidFill>
                <a:cs typeface="Arial" panose="020B0604020202020204" pitchFamily="34" charset="0"/>
              </a:rPr>
              <a:t>Aggregated Data &amp; Analyse </a:t>
            </a:r>
            <a:r>
              <a:rPr lang="en-GB" sz="4400" dirty="0">
                <a:solidFill>
                  <a:schemeClr val="bg1"/>
                </a:solidFill>
                <a:cs typeface="Arial" panose="020B0604020202020204" pitchFamily="34" charset="0"/>
              </a:rPr>
              <a:t> </a:t>
            </a:r>
          </a:p>
          <a:p>
            <a:r>
              <a:rPr lang="en-GB" sz="3600" b="1" dirty="0">
                <a:solidFill>
                  <a:srgbClr val="FFFFFF"/>
                </a:solidFill>
              </a:rPr>
              <a:t> </a:t>
            </a:r>
          </a:p>
          <a:p>
            <a:r>
              <a:rPr lang="en-GB" sz="3600" b="1" dirty="0">
                <a:solidFill>
                  <a:schemeClr val="bg1"/>
                </a:solidFill>
              </a:rPr>
              <a:t>  </a:t>
            </a:r>
          </a:p>
          <a:p>
            <a:endParaRPr lang="en-US" sz="6400" b="1" cap="all" dirty="0">
              <a:solidFill>
                <a:schemeClr val="bg1"/>
              </a:solidFill>
              <a:cs typeface="Arial" panose="020B0604020202020204" pitchFamily="34" charset="0"/>
            </a:endParaRPr>
          </a:p>
        </p:txBody>
      </p:sp>
      <p:sp>
        <p:nvSpPr>
          <p:cNvPr id="7" name="Oval 6"/>
          <p:cNvSpPr/>
          <p:nvPr/>
        </p:nvSpPr>
        <p:spPr>
          <a:xfrm>
            <a:off x="609966" y="1352550"/>
            <a:ext cx="4405993" cy="4405993"/>
          </a:xfrm>
          <a:prstGeom prst="ellipse">
            <a:avLst/>
          </a:prstGeom>
          <a:solidFill>
            <a:schemeClr val="bg1"/>
          </a:solidFill>
          <a:ln w="76200">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9695" y="1352550"/>
            <a:ext cx="3686533" cy="3686533"/>
          </a:xfrm>
          <a:prstGeom prst="rect">
            <a:avLst/>
          </a:prstGeom>
        </p:spPr>
      </p:pic>
    </p:spTree>
    <p:extLst>
      <p:ext uri="{BB962C8B-B14F-4D97-AF65-F5344CB8AC3E}">
        <p14:creationId xmlns:p14="http://schemas.microsoft.com/office/powerpoint/2010/main" val="39269350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HEF Profile  </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742602" y="1741988"/>
            <a:ext cx="10122622" cy="461665"/>
          </a:xfrm>
          <a:prstGeom prst="rect">
            <a:avLst/>
          </a:prstGeom>
        </p:spPr>
        <p:txBody>
          <a:bodyPr wrap="square">
            <a:spAutoFit/>
          </a:bodyPr>
          <a:lstStyle/>
          <a:p>
            <a:r>
              <a:rPr lang="en-GB" sz="2400" i="1">
                <a:solidFill>
                  <a:srgbClr val="2C5666"/>
                </a:solidFill>
                <a:latin typeface="Arial" panose="020B0604020202020204" pitchFamily="34" charset="0"/>
                <a:cs typeface="Arial" panose="020B0604020202020204" pitchFamily="34" charset="0"/>
              </a:rPr>
              <a:t> </a:t>
            </a:r>
            <a:endParaRPr lang="en-GB" sz="2400" i="1" dirty="0">
              <a:solidFill>
                <a:srgbClr val="2C5666"/>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3834" y="1374422"/>
            <a:ext cx="6305168" cy="4241659"/>
          </a:xfrm>
          <a:prstGeom prst="rect">
            <a:avLst/>
          </a:prstGeom>
        </p:spPr>
      </p:pic>
      <p:sp>
        <p:nvSpPr>
          <p:cNvPr id="8" name="Flowchart: Alternate Process 7"/>
          <p:cNvSpPr/>
          <p:nvPr/>
        </p:nvSpPr>
        <p:spPr>
          <a:xfrm>
            <a:off x="7829620" y="1094504"/>
            <a:ext cx="3464372" cy="3813398"/>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The second HEF scores (red line) should differ from the first scores (blue line).  </a:t>
            </a:r>
          </a:p>
          <a:p>
            <a:endParaRPr lang="en-GB" sz="1600" dirty="0">
              <a:solidFill>
                <a:schemeClr val="tx1"/>
              </a:solidFill>
              <a:latin typeface="Arial" panose="020B0604020202020204" pitchFamily="34" charset="0"/>
              <a:cs typeface="Arial" panose="020B0604020202020204" pitchFamily="34" charset="0"/>
            </a:endParaRPr>
          </a:p>
          <a:p>
            <a:r>
              <a:rPr lang="en-GB" sz="1600" dirty="0">
                <a:solidFill>
                  <a:schemeClr val="tx1"/>
                </a:solidFill>
                <a:latin typeface="Arial" panose="020B0604020202020204" pitchFamily="34" charset="0"/>
                <a:cs typeface="Arial" panose="020B0604020202020204" pitchFamily="34" charset="0"/>
              </a:rPr>
              <a:t>Ideally you are aiming for the red line to be as close to the centre of the hexagon as possible.</a:t>
            </a:r>
          </a:p>
          <a:p>
            <a:endParaRPr lang="en-GB" sz="1600" dirty="0">
              <a:solidFill>
                <a:schemeClr val="tx1"/>
              </a:solidFill>
              <a:latin typeface="Arial" panose="020B0604020202020204" pitchFamily="34" charset="0"/>
              <a:cs typeface="Arial" panose="020B0604020202020204" pitchFamily="34" charset="0"/>
            </a:endParaRPr>
          </a:p>
          <a:p>
            <a:r>
              <a:rPr lang="en-GB" sz="1600" dirty="0">
                <a:solidFill>
                  <a:schemeClr val="tx1"/>
                </a:solidFill>
                <a:latin typeface="Arial" panose="020B0604020202020204" pitchFamily="34" charset="0"/>
                <a:cs typeface="Arial" panose="020B0604020202020204" pitchFamily="34" charset="0"/>
              </a:rPr>
              <a:t>The closer to the centre for either line demonstrates less exposure to experiencing health inequalities. </a:t>
            </a:r>
          </a:p>
          <a:p>
            <a:endParaRPr lang="en-GB" sz="1600" dirty="0">
              <a:solidFill>
                <a:schemeClr val="tx1"/>
              </a:solidFill>
              <a:latin typeface="Arial" panose="020B0604020202020204" pitchFamily="34" charset="0"/>
              <a:cs typeface="Arial" panose="020B0604020202020204" pitchFamily="34" charset="0"/>
            </a:endParaRPr>
          </a:p>
        </p:txBody>
      </p:sp>
      <p:cxnSp>
        <p:nvCxnSpPr>
          <p:cNvPr id="9" name="Straight Arrow Connector 8"/>
          <p:cNvCxnSpPr/>
          <p:nvPr/>
        </p:nvCxnSpPr>
        <p:spPr>
          <a:xfrm flipH="1">
            <a:off x="3119019" y="1697615"/>
            <a:ext cx="4417621" cy="7489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84087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HEF Profile  </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742602" y="1741988"/>
            <a:ext cx="10122622" cy="461665"/>
          </a:xfrm>
          <a:prstGeom prst="rect">
            <a:avLst/>
          </a:prstGeom>
        </p:spPr>
        <p:txBody>
          <a:bodyPr wrap="square">
            <a:spAutoFit/>
          </a:bodyPr>
          <a:lstStyle/>
          <a:p>
            <a:r>
              <a:rPr lang="en-GB" sz="2400" i="1">
                <a:solidFill>
                  <a:srgbClr val="2C5666"/>
                </a:solidFill>
                <a:latin typeface="Arial" panose="020B0604020202020204" pitchFamily="34" charset="0"/>
                <a:cs typeface="Arial" panose="020B0604020202020204" pitchFamily="34" charset="0"/>
              </a:rPr>
              <a:t> </a:t>
            </a:r>
            <a:endParaRPr lang="en-GB" sz="2400" i="1" dirty="0">
              <a:solidFill>
                <a:srgbClr val="2C5666"/>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3834" y="1374422"/>
            <a:ext cx="6305168" cy="4241659"/>
          </a:xfrm>
          <a:prstGeom prst="rect">
            <a:avLst/>
          </a:prstGeom>
        </p:spPr>
      </p:pic>
      <p:sp>
        <p:nvSpPr>
          <p:cNvPr id="8" name="Flowchart: Alternate Process 7"/>
          <p:cNvSpPr/>
          <p:nvPr/>
        </p:nvSpPr>
        <p:spPr>
          <a:xfrm>
            <a:off x="7829620" y="1094503"/>
            <a:ext cx="3464372" cy="4521577"/>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If you are monitoring someone over time these lines may vary.</a:t>
            </a:r>
          </a:p>
          <a:p>
            <a:r>
              <a:rPr lang="en-GB" sz="1600" dirty="0">
                <a:solidFill>
                  <a:schemeClr val="tx1"/>
                </a:solidFill>
                <a:latin typeface="Arial" panose="020B0604020202020204" pitchFamily="34" charset="0"/>
                <a:cs typeface="Arial" panose="020B0604020202020204" pitchFamily="34" charset="0"/>
              </a:rPr>
              <a:t>  </a:t>
            </a:r>
          </a:p>
          <a:p>
            <a:r>
              <a:rPr lang="en-GB" sz="1600" dirty="0">
                <a:solidFill>
                  <a:schemeClr val="tx1"/>
                </a:solidFill>
                <a:latin typeface="Arial" panose="020B0604020202020204" pitchFamily="34" charset="0"/>
                <a:cs typeface="Arial" panose="020B0604020202020204" pitchFamily="34" charset="0"/>
              </a:rPr>
              <a:t>Understandable the person may face different inequalities at different stages of their life cycle.</a:t>
            </a:r>
          </a:p>
          <a:p>
            <a:endParaRPr lang="en-GB" sz="1600" dirty="0">
              <a:solidFill>
                <a:schemeClr val="tx1"/>
              </a:solidFill>
              <a:latin typeface="Arial" panose="020B0604020202020204" pitchFamily="34" charset="0"/>
              <a:cs typeface="Arial" panose="020B0604020202020204" pitchFamily="34" charset="0"/>
            </a:endParaRPr>
          </a:p>
          <a:p>
            <a:r>
              <a:rPr lang="en-GB" sz="1600" dirty="0">
                <a:solidFill>
                  <a:schemeClr val="tx1"/>
                </a:solidFill>
                <a:latin typeface="Arial" panose="020B0604020202020204" pitchFamily="34" charset="0"/>
                <a:cs typeface="Arial" panose="020B0604020202020204" pitchFamily="34" charset="0"/>
              </a:rPr>
              <a:t>If the person is a young adult perhaps accommodation or employment may be a risk area.</a:t>
            </a:r>
          </a:p>
          <a:p>
            <a:endParaRPr lang="en-GB" sz="1600" dirty="0">
              <a:solidFill>
                <a:schemeClr val="tx1"/>
              </a:solidFill>
              <a:latin typeface="Arial" panose="020B0604020202020204" pitchFamily="34" charset="0"/>
              <a:cs typeface="Arial" panose="020B0604020202020204" pitchFamily="34" charset="0"/>
            </a:endParaRPr>
          </a:p>
          <a:p>
            <a:r>
              <a:rPr lang="en-GB" sz="1600" dirty="0">
                <a:solidFill>
                  <a:schemeClr val="tx1"/>
                </a:solidFill>
                <a:latin typeface="Arial" panose="020B0604020202020204" pitchFamily="34" charset="0"/>
                <a:cs typeface="Arial" panose="020B0604020202020204" pitchFamily="34" charset="0"/>
              </a:rPr>
              <a:t>Or if they are an elderly person or have a specific health condition access good and equitable health care may be a challenge. </a:t>
            </a:r>
          </a:p>
        </p:txBody>
      </p:sp>
      <p:cxnSp>
        <p:nvCxnSpPr>
          <p:cNvPr id="9" name="Straight Arrow Connector 8"/>
          <p:cNvCxnSpPr/>
          <p:nvPr/>
        </p:nvCxnSpPr>
        <p:spPr>
          <a:xfrm flipH="1">
            <a:off x="3119019" y="1697615"/>
            <a:ext cx="4417621" cy="7489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32319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HEF Profile    </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6644640" y="1690058"/>
            <a:ext cx="4123048" cy="461665"/>
          </a:xfrm>
          <a:prstGeom prst="rect">
            <a:avLst/>
          </a:prstGeom>
        </p:spPr>
        <p:txBody>
          <a:bodyPr wrap="square">
            <a:spAutoFit/>
          </a:bodyPr>
          <a:lstStyle/>
          <a:p>
            <a:r>
              <a:rPr lang="en-GB" sz="2400" i="1">
                <a:solidFill>
                  <a:srgbClr val="2C5666"/>
                </a:solidFill>
                <a:latin typeface="Arial" panose="020B0604020202020204" pitchFamily="34" charset="0"/>
                <a:cs typeface="Arial" panose="020B0604020202020204" pitchFamily="34" charset="0"/>
              </a:rPr>
              <a:t> </a:t>
            </a:r>
            <a:endParaRPr lang="en-GB" sz="2400" i="1" dirty="0">
              <a:solidFill>
                <a:srgbClr val="2C5666"/>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43008" y="1690058"/>
            <a:ext cx="6106431" cy="4351226"/>
          </a:xfrm>
          <a:prstGeom prst="rect">
            <a:avLst/>
          </a:prstGeom>
        </p:spPr>
      </p:pic>
      <p:cxnSp>
        <p:nvCxnSpPr>
          <p:cNvPr id="9" name="Straight Arrow Connector 8"/>
          <p:cNvCxnSpPr/>
          <p:nvPr/>
        </p:nvCxnSpPr>
        <p:spPr>
          <a:xfrm flipH="1">
            <a:off x="5416481" y="4469360"/>
            <a:ext cx="3652528" cy="6045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Flowchart: Alternate Process 7"/>
          <p:cNvSpPr/>
          <p:nvPr/>
        </p:nvSpPr>
        <p:spPr>
          <a:xfrm>
            <a:off x="9296541" y="4106488"/>
            <a:ext cx="1471147" cy="446852"/>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Graph </a:t>
            </a:r>
            <a:r>
              <a:rPr lang="en-GB" dirty="0">
                <a:solidFill>
                  <a:schemeClr val="tx1"/>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3011284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HEF Profile    </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6644640" y="1690058"/>
            <a:ext cx="4123048" cy="461665"/>
          </a:xfrm>
          <a:prstGeom prst="rect">
            <a:avLst/>
          </a:prstGeom>
        </p:spPr>
        <p:txBody>
          <a:bodyPr wrap="square">
            <a:spAutoFit/>
          </a:bodyPr>
          <a:lstStyle/>
          <a:p>
            <a:r>
              <a:rPr lang="en-GB" sz="2400" i="1">
                <a:solidFill>
                  <a:srgbClr val="2C5666"/>
                </a:solidFill>
                <a:latin typeface="Arial" panose="020B0604020202020204" pitchFamily="34" charset="0"/>
                <a:cs typeface="Arial" panose="020B0604020202020204" pitchFamily="34" charset="0"/>
              </a:rPr>
              <a:t> </a:t>
            </a:r>
            <a:endParaRPr lang="en-GB" sz="2400" i="1" dirty="0">
              <a:solidFill>
                <a:srgbClr val="2C5666"/>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1874" y="1603354"/>
            <a:ext cx="6106431" cy="4351226"/>
          </a:xfrm>
          <a:prstGeom prst="rect">
            <a:avLst/>
          </a:prstGeom>
        </p:spPr>
      </p:pic>
      <p:sp>
        <p:nvSpPr>
          <p:cNvPr id="7" name="Flowchart: Alternate Process 6"/>
          <p:cNvSpPr/>
          <p:nvPr/>
        </p:nvSpPr>
        <p:spPr>
          <a:xfrm>
            <a:off x="7449950" y="4034689"/>
            <a:ext cx="3718792" cy="1608183"/>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Impact Rating: shows a high level of exposure suggests:</a:t>
            </a:r>
          </a:p>
          <a:p>
            <a:pPr marL="285750" indent="-285750">
              <a:buFont typeface="Arial" panose="020B0604020202020204" pitchFamily="34" charset="0"/>
              <a:buChar char="•"/>
            </a:pPr>
            <a:r>
              <a:rPr lang="en-GB" sz="1600" dirty="0">
                <a:solidFill>
                  <a:schemeClr val="tx1"/>
                </a:solidFill>
                <a:latin typeface="Arial" panose="020B0604020202020204" pitchFamily="34" charset="0"/>
                <a:cs typeface="Arial" panose="020B0604020202020204" pitchFamily="34" charset="0"/>
              </a:rPr>
              <a:t>Greater risk the person suffering from a serious health inequality.  </a:t>
            </a:r>
          </a:p>
          <a:p>
            <a:pPr marL="285750" indent="-285750">
              <a:buFont typeface="Arial" panose="020B0604020202020204" pitchFamily="34" charset="0"/>
              <a:buChar char="•"/>
            </a:pPr>
            <a:r>
              <a:rPr lang="en-GB" sz="1600" dirty="0">
                <a:solidFill>
                  <a:schemeClr val="tx1"/>
                </a:solidFill>
                <a:latin typeface="Arial" panose="020B0604020202020204" pitchFamily="34" charset="0"/>
                <a:cs typeface="Arial" panose="020B0604020202020204" pitchFamily="34" charset="0"/>
              </a:rPr>
              <a:t>Consider prioritisation. </a:t>
            </a:r>
          </a:p>
        </p:txBody>
      </p:sp>
      <p:cxnSp>
        <p:nvCxnSpPr>
          <p:cNvPr id="11" name="Straight Arrow Connector 10"/>
          <p:cNvCxnSpPr/>
          <p:nvPr/>
        </p:nvCxnSpPr>
        <p:spPr>
          <a:xfrm flipH="1">
            <a:off x="3940601" y="4845132"/>
            <a:ext cx="3327098" cy="20903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07950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HEF Profile</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6644640" y="1690058"/>
            <a:ext cx="4123048" cy="461665"/>
          </a:xfrm>
          <a:prstGeom prst="rect">
            <a:avLst/>
          </a:prstGeom>
        </p:spPr>
        <p:txBody>
          <a:bodyPr wrap="square">
            <a:spAutoFit/>
          </a:bodyPr>
          <a:lstStyle/>
          <a:p>
            <a:r>
              <a:rPr lang="en-GB" sz="2400" i="1">
                <a:solidFill>
                  <a:srgbClr val="2C5666"/>
                </a:solidFill>
                <a:latin typeface="Arial" panose="020B0604020202020204" pitchFamily="34" charset="0"/>
                <a:cs typeface="Arial" panose="020B0604020202020204" pitchFamily="34" charset="0"/>
              </a:rPr>
              <a:t> </a:t>
            </a:r>
            <a:endParaRPr lang="en-GB" sz="2400" i="1" dirty="0">
              <a:solidFill>
                <a:srgbClr val="2C5666"/>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2602" y="963962"/>
            <a:ext cx="5723695" cy="5327110"/>
          </a:xfrm>
          <a:prstGeom prst="rect">
            <a:avLst/>
          </a:prstGeom>
        </p:spPr>
      </p:pic>
      <p:sp>
        <p:nvSpPr>
          <p:cNvPr id="7" name="Flowchart: Alternate Process 6"/>
          <p:cNvSpPr/>
          <p:nvPr/>
        </p:nvSpPr>
        <p:spPr>
          <a:xfrm>
            <a:off x="8706165" y="2669590"/>
            <a:ext cx="2425256" cy="1436897"/>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Determinant: each determinant is visualised – helpful for understand, focus and  prioritisation</a:t>
            </a:r>
            <a:r>
              <a:rPr lang="en-GB" dirty="0">
                <a:solidFill>
                  <a:schemeClr val="tx1"/>
                </a:solidFill>
                <a:latin typeface="Arial" panose="020B0604020202020204" pitchFamily="34" charset="0"/>
                <a:cs typeface="Arial" panose="020B0604020202020204" pitchFamily="34" charset="0"/>
              </a:rPr>
              <a:t>.</a:t>
            </a:r>
          </a:p>
        </p:txBody>
      </p:sp>
      <p:cxnSp>
        <p:nvCxnSpPr>
          <p:cNvPr id="9" name="Straight Arrow Connector 8"/>
          <p:cNvCxnSpPr/>
          <p:nvPr/>
        </p:nvCxnSpPr>
        <p:spPr>
          <a:xfrm flipH="1" flipV="1">
            <a:off x="5955807" y="1980131"/>
            <a:ext cx="2562164" cy="109825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93077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HEF Profile  </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742602" y="1741988"/>
            <a:ext cx="10122622" cy="461665"/>
          </a:xfrm>
          <a:prstGeom prst="rect">
            <a:avLst/>
          </a:prstGeom>
        </p:spPr>
        <p:txBody>
          <a:bodyPr wrap="square">
            <a:spAutoFit/>
          </a:bodyPr>
          <a:lstStyle/>
          <a:p>
            <a:r>
              <a:rPr lang="en-GB" sz="2400" i="1">
                <a:solidFill>
                  <a:srgbClr val="2C5666"/>
                </a:solidFill>
                <a:latin typeface="Arial" panose="020B0604020202020204" pitchFamily="34" charset="0"/>
                <a:cs typeface="Arial" panose="020B0604020202020204" pitchFamily="34" charset="0"/>
              </a:rPr>
              <a:t> </a:t>
            </a:r>
            <a:endParaRPr lang="en-GB" sz="2400" i="1" dirty="0">
              <a:solidFill>
                <a:srgbClr val="2C5666"/>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3834" y="1374422"/>
            <a:ext cx="6305168" cy="4241659"/>
          </a:xfrm>
          <a:prstGeom prst="rect">
            <a:avLst/>
          </a:prstGeom>
        </p:spPr>
      </p:pic>
      <p:sp>
        <p:nvSpPr>
          <p:cNvPr id="12" name="Flowchart: Alternate Process 11"/>
          <p:cNvSpPr/>
          <p:nvPr/>
        </p:nvSpPr>
        <p:spPr>
          <a:xfrm>
            <a:off x="8359747" y="3495251"/>
            <a:ext cx="2505477" cy="1403319"/>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Impact Rating: Shows the difference between the two scores. Colours are the same as the HEF profile</a:t>
            </a:r>
          </a:p>
        </p:txBody>
      </p:sp>
      <p:cxnSp>
        <p:nvCxnSpPr>
          <p:cNvPr id="13" name="Straight Arrow Connector 12"/>
          <p:cNvCxnSpPr/>
          <p:nvPr/>
        </p:nvCxnSpPr>
        <p:spPr>
          <a:xfrm flipH="1">
            <a:off x="2582648" y="4267016"/>
            <a:ext cx="5670703" cy="37446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8174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dirty="0">
                <a:solidFill>
                  <a:schemeClr val="bg1"/>
                </a:solidFill>
                <a:latin typeface="Arial" panose="020B0604020202020204" pitchFamily="34" charset="0"/>
                <a:cs typeface="Arial" panose="020B0604020202020204" pitchFamily="34" charset="0"/>
              </a:rPr>
              <a:t>Individual Health Profile </a:t>
            </a:r>
            <a:r>
              <a:rPr lang="en-GB" sz="2000" b="1" dirty="0">
                <a:solidFill>
                  <a:schemeClr val="bg1"/>
                </a:solidFill>
                <a:latin typeface="Arial" panose="020B0604020202020204" pitchFamily="34" charset="0"/>
                <a:cs typeface="Arial" panose="020B0604020202020204" pitchFamily="34" charset="0"/>
              </a:rPr>
              <a:t> </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742602" y="1741988"/>
            <a:ext cx="10122622" cy="461665"/>
          </a:xfrm>
          <a:prstGeom prst="rect">
            <a:avLst/>
          </a:prstGeom>
        </p:spPr>
        <p:txBody>
          <a:bodyPr wrap="square">
            <a:spAutoFit/>
          </a:bodyPr>
          <a:lstStyle/>
          <a:p>
            <a:r>
              <a:rPr lang="en-GB" sz="2400" i="1">
                <a:solidFill>
                  <a:srgbClr val="2C5666"/>
                </a:solidFill>
                <a:latin typeface="Arial" panose="020B0604020202020204" pitchFamily="34" charset="0"/>
                <a:cs typeface="Arial" panose="020B0604020202020204" pitchFamily="34" charset="0"/>
              </a:rPr>
              <a:t> </a:t>
            </a:r>
            <a:endParaRPr lang="en-GB" sz="2400" i="1" dirty="0">
              <a:solidFill>
                <a:srgbClr val="2C5666"/>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9363" y="963962"/>
            <a:ext cx="6552487" cy="5388071"/>
          </a:xfrm>
          <a:prstGeom prst="rect">
            <a:avLst/>
          </a:prstGeom>
        </p:spPr>
      </p:pic>
      <p:sp>
        <p:nvSpPr>
          <p:cNvPr id="7" name="Flowchart: Alternate Process 6"/>
          <p:cNvSpPr/>
          <p:nvPr/>
        </p:nvSpPr>
        <p:spPr>
          <a:xfrm>
            <a:off x="8686318" y="2344529"/>
            <a:ext cx="2398449" cy="1150723"/>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Impact Rating: Shows the difference between the two scores. </a:t>
            </a:r>
          </a:p>
        </p:txBody>
      </p:sp>
      <p:cxnSp>
        <p:nvCxnSpPr>
          <p:cNvPr id="8" name="Straight Arrow Connector 7"/>
          <p:cNvCxnSpPr/>
          <p:nvPr/>
        </p:nvCxnSpPr>
        <p:spPr>
          <a:xfrm flipH="1">
            <a:off x="6317673" y="3048284"/>
            <a:ext cx="2125683" cy="44696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79538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5" name="Rectangle 4"/>
          <p:cNvSpPr/>
          <p:nvPr/>
        </p:nvSpPr>
        <p:spPr>
          <a:xfrm>
            <a:off x="742602" y="1741988"/>
            <a:ext cx="10122622" cy="461665"/>
          </a:xfrm>
          <a:prstGeom prst="rect">
            <a:avLst/>
          </a:prstGeom>
        </p:spPr>
        <p:txBody>
          <a:bodyPr wrap="square">
            <a:spAutoFit/>
          </a:bodyPr>
          <a:lstStyle/>
          <a:p>
            <a:r>
              <a:rPr lang="en-GB" sz="2400" i="1">
                <a:solidFill>
                  <a:srgbClr val="2C5666"/>
                </a:solidFill>
                <a:latin typeface="Arial" panose="020B0604020202020204" pitchFamily="34" charset="0"/>
                <a:cs typeface="Arial" panose="020B0604020202020204" pitchFamily="34" charset="0"/>
              </a:rPr>
              <a:t> </a:t>
            </a:r>
            <a:endParaRPr lang="en-GB" sz="2400" i="1" dirty="0">
              <a:solidFill>
                <a:srgbClr val="2C5666"/>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29047" y="1169149"/>
            <a:ext cx="6847499" cy="4606500"/>
          </a:xfrm>
          <a:prstGeom prst="rect">
            <a:avLst/>
          </a:prstGeom>
        </p:spPr>
      </p:pic>
      <p:sp>
        <p:nvSpPr>
          <p:cNvPr id="6" name="TextBox 5"/>
          <p:cNvSpPr txBox="1"/>
          <p:nvPr/>
        </p:nvSpPr>
        <p:spPr>
          <a:xfrm>
            <a:off x="7439529" y="3010734"/>
            <a:ext cx="4037124" cy="1107996"/>
          </a:xfrm>
          <a:prstGeom prst="rect">
            <a:avLst/>
          </a:prstGeom>
          <a:noFill/>
        </p:spPr>
        <p:txBody>
          <a:bodyPr wrap="square" rtlCol="0">
            <a:spAutoFit/>
          </a:bodyPr>
          <a:lstStyle/>
          <a:p>
            <a:r>
              <a:rPr lang="en-GB" sz="2400" dirty="0">
                <a:solidFill>
                  <a:schemeClr val="bg1"/>
                </a:solidFill>
                <a:latin typeface="Arial" panose="020B0604020202020204" pitchFamily="34" charset="0"/>
                <a:cs typeface="Arial" panose="020B0604020202020204" pitchFamily="34" charset="0"/>
              </a:rPr>
              <a:t>Take a look at this HEF Profile for a few minutes. </a:t>
            </a:r>
          </a:p>
          <a:p>
            <a:endParaRPr lang="en-GB"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085024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5" name="Rectangle 4"/>
          <p:cNvSpPr/>
          <p:nvPr/>
        </p:nvSpPr>
        <p:spPr>
          <a:xfrm>
            <a:off x="742602" y="1741988"/>
            <a:ext cx="10122622" cy="461665"/>
          </a:xfrm>
          <a:prstGeom prst="rect">
            <a:avLst/>
          </a:prstGeom>
        </p:spPr>
        <p:txBody>
          <a:bodyPr wrap="square">
            <a:spAutoFit/>
          </a:bodyPr>
          <a:lstStyle/>
          <a:p>
            <a:r>
              <a:rPr lang="en-GB" sz="2400" i="1">
                <a:solidFill>
                  <a:srgbClr val="2C5666"/>
                </a:solidFill>
                <a:latin typeface="Arial" panose="020B0604020202020204" pitchFamily="34" charset="0"/>
                <a:cs typeface="Arial" panose="020B0604020202020204" pitchFamily="34" charset="0"/>
              </a:rPr>
              <a:t> </a:t>
            </a:r>
            <a:endParaRPr lang="en-GB" sz="2400" i="1" dirty="0">
              <a:solidFill>
                <a:srgbClr val="2C5666"/>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29047" y="1169149"/>
            <a:ext cx="6847499" cy="4606500"/>
          </a:xfrm>
          <a:prstGeom prst="rect">
            <a:avLst/>
          </a:prstGeom>
        </p:spPr>
      </p:pic>
      <p:sp>
        <p:nvSpPr>
          <p:cNvPr id="6" name="TextBox 5"/>
          <p:cNvSpPr txBox="1"/>
          <p:nvPr/>
        </p:nvSpPr>
        <p:spPr>
          <a:xfrm>
            <a:off x="7551497" y="2377140"/>
            <a:ext cx="4037124" cy="1631216"/>
          </a:xfrm>
          <a:prstGeom prst="rect">
            <a:avLst/>
          </a:prstGeom>
          <a:noFill/>
        </p:spPr>
        <p:txBody>
          <a:bodyPr wrap="square" rtlCol="0">
            <a:spAutoFit/>
          </a:bodyPr>
          <a:lstStyle/>
          <a:p>
            <a:r>
              <a:rPr lang="en-GB" sz="2000" dirty="0">
                <a:solidFill>
                  <a:schemeClr val="bg1"/>
                </a:solidFill>
                <a:latin typeface="Arial" panose="020B0604020202020204" pitchFamily="34" charset="0"/>
                <a:cs typeface="Arial" panose="020B0604020202020204" pitchFamily="34" charset="0"/>
              </a:rPr>
              <a:t>What is the profile demonstrating?</a:t>
            </a:r>
          </a:p>
          <a:p>
            <a:endParaRPr lang="en-GB" sz="2000" dirty="0">
              <a:solidFill>
                <a:schemeClr val="bg1"/>
              </a:solidFill>
              <a:latin typeface="Arial" panose="020B0604020202020204" pitchFamily="34" charset="0"/>
              <a:cs typeface="Arial" panose="020B0604020202020204" pitchFamily="34" charset="0"/>
            </a:endParaRPr>
          </a:p>
          <a:p>
            <a:r>
              <a:rPr lang="en-GB" sz="2000" dirty="0">
                <a:solidFill>
                  <a:schemeClr val="bg1"/>
                </a:solidFill>
                <a:latin typeface="Arial" panose="020B0604020202020204" pitchFamily="34" charset="0"/>
                <a:cs typeface="Arial" panose="020B0604020202020204" pitchFamily="34" charset="0"/>
              </a:rPr>
              <a:t>Would you consider a change between the two data sets?</a:t>
            </a:r>
          </a:p>
          <a:p>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60648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HEF Profile  </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5677231" y="1894814"/>
            <a:ext cx="5701433" cy="3539430"/>
          </a:xfrm>
          <a:prstGeom prst="rect">
            <a:avLst/>
          </a:prstGeom>
        </p:spPr>
        <p:txBody>
          <a:bodyPr wrap="square">
            <a:spAutoFit/>
          </a:bodyPr>
          <a:lstStyle/>
          <a:p>
            <a:r>
              <a:rPr lang="en-GB" sz="2400" dirty="0">
                <a:solidFill>
                  <a:srgbClr val="2C5666"/>
                </a:solidFill>
                <a:latin typeface="Arial" panose="020B0604020202020204" pitchFamily="34" charset="0"/>
                <a:cs typeface="Arial" panose="020B0604020202020204" pitchFamily="34" charset="0"/>
              </a:rPr>
              <a:t>Group exercise:  </a:t>
            </a:r>
          </a:p>
          <a:p>
            <a:endParaRPr lang="en-GB" sz="2000" dirty="0">
              <a:solidFill>
                <a:srgbClr val="2C5666"/>
              </a:solidFill>
              <a:latin typeface="Arial" panose="020B0604020202020204" pitchFamily="34" charset="0"/>
              <a:cs typeface="Arial" panose="020B0604020202020204" pitchFamily="34" charset="0"/>
            </a:endParaRPr>
          </a:p>
          <a:p>
            <a:r>
              <a:rPr lang="en-GB" sz="2000" dirty="0">
                <a:solidFill>
                  <a:srgbClr val="2C5666"/>
                </a:solidFill>
                <a:latin typeface="Arial" panose="020B0604020202020204" pitchFamily="34" charset="0"/>
                <a:cs typeface="Arial" panose="020B0604020202020204" pitchFamily="34" charset="0"/>
              </a:rPr>
              <a:t>Who you share a the HEF Profile with?</a:t>
            </a:r>
          </a:p>
          <a:p>
            <a:endParaRPr lang="en-GB" sz="2000" dirty="0">
              <a:solidFill>
                <a:srgbClr val="2C5666"/>
              </a:solidFill>
              <a:latin typeface="Arial" panose="020B0604020202020204" pitchFamily="34" charset="0"/>
              <a:cs typeface="Arial" panose="020B0604020202020204" pitchFamily="34" charset="0"/>
            </a:endParaRPr>
          </a:p>
          <a:p>
            <a:r>
              <a:rPr lang="en-GB" sz="2000" dirty="0">
                <a:solidFill>
                  <a:srgbClr val="2C5666"/>
                </a:solidFill>
                <a:latin typeface="Arial" panose="020B0604020202020204" pitchFamily="34" charset="0"/>
                <a:cs typeface="Arial" panose="020B0604020202020204" pitchFamily="34" charset="0"/>
              </a:rPr>
              <a:t>How would you share the person’s HEF profile information? </a:t>
            </a:r>
          </a:p>
          <a:p>
            <a:endParaRPr lang="en-GB" sz="2000" dirty="0">
              <a:solidFill>
                <a:srgbClr val="2C5666"/>
              </a:solidFill>
              <a:latin typeface="Arial" panose="020B0604020202020204" pitchFamily="34" charset="0"/>
              <a:cs typeface="Arial" panose="020B0604020202020204" pitchFamily="34" charset="0"/>
            </a:endParaRPr>
          </a:p>
          <a:p>
            <a:r>
              <a:rPr lang="en-GB" sz="2000" dirty="0">
                <a:solidFill>
                  <a:srgbClr val="2C5666"/>
                </a:solidFill>
                <a:latin typeface="Arial" panose="020B0604020202020204" pitchFamily="34" charset="0"/>
                <a:cs typeface="Arial" panose="020B0604020202020204" pitchFamily="34" charset="0"/>
              </a:rPr>
              <a:t>What would be your intention of sharing? </a:t>
            </a:r>
          </a:p>
          <a:p>
            <a:endParaRPr lang="en-GB" sz="2000" dirty="0">
              <a:solidFill>
                <a:srgbClr val="2C5666"/>
              </a:solidFill>
              <a:latin typeface="Arial" panose="020B0604020202020204" pitchFamily="34" charset="0"/>
              <a:cs typeface="Arial" panose="020B0604020202020204" pitchFamily="34" charset="0"/>
            </a:endParaRPr>
          </a:p>
          <a:p>
            <a:r>
              <a:rPr lang="en-GB" sz="2000" dirty="0">
                <a:solidFill>
                  <a:srgbClr val="2C5666"/>
                </a:solidFill>
                <a:latin typeface="Arial" panose="020B0604020202020204" pitchFamily="34" charset="0"/>
                <a:cs typeface="Arial" panose="020B0604020202020204" pitchFamily="34" charset="0"/>
              </a:rPr>
              <a:t>How could you the practitioner use this information to inform care delivery? </a:t>
            </a:r>
            <a:endParaRPr lang="en-GB" sz="2200" dirty="0">
              <a:solidFill>
                <a:srgbClr val="2C5666"/>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15735" y="2019940"/>
            <a:ext cx="3223756" cy="3223756"/>
          </a:xfrm>
          <a:prstGeom prst="rect">
            <a:avLst/>
          </a:prstGeom>
        </p:spPr>
      </p:pic>
    </p:spTree>
    <p:extLst>
      <p:ext uri="{BB962C8B-B14F-4D97-AF65-F5344CB8AC3E}">
        <p14:creationId xmlns:p14="http://schemas.microsoft.com/office/powerpoint/2010/main" val="1845148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742602" y="1060501"/>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rgbClr val="15989D"/>
                </a:solidFill>
                <a:latin typeface="Arial" panose="020B0604020202020204" pitchFamily="34" charset="0"/>
                <a:cs typeface="Arial" panose="020B0604020202020204" pitchFamily="34" charset="0"/>
              </a:rPr>
              <a:t>Outcomes: </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939091" y="2710422"/>
            <a:ext cx="10122622" cy="1938992"/>
          </a:xfrm>
          <a:prstGeom prst="rect">
            <a:avLst/>
          </a:prstGeom>
        </p:spPr>
        <p:txBody>
          <a:bodyPr wrap="square">
            <a:spAutoFit/>
          </a:bodyPr>
          <a:lstStyle/>
          <a:p>
            <a:r>
              <a:rPr lang="en-GB" sz="2400" dirty="0">
                <a:solidFill>
                  <a:srgbClr val="2C5666"/>
                </a:solidFill>
                <a:latin typeface="Arial" panose="020B0604020202020204" pitchFamily="34" charset="0"/>
                <a:cs typeface="Arial" panose="020B0604020202020204" pitchFamily="34" charset="0"/>
              </a:rPr>
              <a:t>To understand the role of the HEF Lead and Champions.</a:t>
            </a: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Enable practitioners, services and commissioners to analysis and use their aggregated data to inform service design and delivery.  </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85725" y="801532"/>
            <a:ext cx="1506275" cy="1843501"/>
          </a:xfrm>
          <a:prstGeom prst="rect">
            <a:avLst/>
          </a:prstGeom>
        </p:spPr>
      </p:pic>
    </p:spTree>
    <p:extLst>
      <p:ext uri="{BB962C8B-B14F-4D97-AF65-F5344CB8AC3E}">
        <p14:creationId xmlns:p14="http://schemas.microsoft.com/office/powerpoint/2010/main" val="15414076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53277" y="2713730"/>
            <a:ext cx="2149948" cy="707886"/>
          </a:xfrm>
          <a:prstGeom prst="rect">
            <a:avLst/>
          </a:prstGeom>
        </p:spPr>
        <p:txBody>
          <a:bodyPr wrap="none">
            <a:spAutoFit/>
          </a:bodyPr>
          <a:lstStyle/>
          <a:p>
            <a:r>
              <a:rPr lang="en-GB" sz="4000" b="1" dirty="0">
                <a:solidFill>
                  <a:schemeClr val="bg1"/>
                </a:solidFill>
                <a:latin typeface="Arial" panose="020B0604020202020204" pitchFamily="34" charset="0"/>
                <a:cs typeface="Arial" panose="020B0604020202020204" pitchFamily="34" charset="0"/>
              </a:rPr>
              <a:t>Groups </a:t>
            </a:r>
            <a:endParaRPr lang="en-GB" sz="4000" dirty="0"/>
          </a:p>
        </p:txBody>
      </p:sp>
    </p:spTree>
    <p:extLst>
      <p:ext uri="{BB962C8B-B14F-4D97-AF65-F5344CB8AC3E}">
        <p14:creationId xmlns:p14="http://schemas.microsoft.com/office/powerpoint/2010/main" val="20823703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339633" y="102547"/>
            <a:ext cx="1825069" cy="5972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Groups</a:t>
            </a:r>
            <a:r>
              <a:rPr lang="en-GB" sz="2800" b="1" dirty="0">
                <a:solidFill>
                  <a:srgbClr val="2C5666"/>
                </a:solidFill>
                <a:latin typeface="Arial" panose="020B0604020202020204" pitchFamily="34" charset="0"/>
                <a:cs typeface="Arial" panose="020B0604020202020204" pitchFamily="34" charset="0"/>
              </a:rPr>
              <a:t> </a:t>
            </a:r>
            <a:r>
              <a:rPr lang="en-GB" sz="3600" b="1" dirty="0">
                <a:solidFill>
                  <a:schemeClr val="bg1"/>
                </a:solidFill>
                <a:latin typeface="Arial" panose="020B0604020202020204" pitchFamily="34" charset="0"/>
                <a:cs typeface="Arial" panose="020B0604020202020204" pitchFamily="34" charset="0"/>
              </a:rPr>
              <a:t> </a:t>
            </a:r>
          </a:p>
          <a:p>
            <a:endParaRPr lang="en-GB" b="1" dirty="0">
              <a:solidFill>
                <a:srgbClr val="15989D"/>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339633" y="2078478"/>
            <a:ext cx="5904413" cy="318284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6" name="Rectangle 5"/>
          <p:cNvSpPr/>
          <p:nvPr/>
        </p:nvSpPr>
        <p:spPr>
          <a:xfrm>
            <a:off x="6735381" y="3079753"/>
            <a:ext cx="4882434" cy="830997"/>
          </a:xfrm>
          <a:prstGeom prst="rect">
            <a:avLst/>
          </a:prstGeom>
        </p:spPr>
        <p:txBody>
          <a:bodyPr wrap="square">
            <a:spAutoFit/>
          </a:bodyPr>
          <a:lstStyle/>
          <a:p>
            <a:r>
              <a:rPr lang="en-GB" sz="2400" dirty="0">
                <a:solidFill>
                  <a:srgbClr val="2C5666"/>
                </a:solidFill>
                <a:latin typeface="Arial" panose="020B0604020202020204" pitchFamily="34" charset="0"/>
                <a:cs typeface="Arial" panose="020B0604020202020204" pitchFamily="34" charset="0"/>
              </a:rPr>
              <a:t>HEF data can be generated both locally and nationally. </a:t>
            </a:r>
          </a:p>
        </p:txBody>
      </p:sp>
    </p:spTree>
    <p:extLst>
      <p:ext uri="{BB962C8B-B14F-4D97-AF65-F5344CB8AC3E}">
        <p14:creationId xmlns:p14="http://schemas.microsoft.com/office/powerpoint/2010/main" val="7053793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339633" y="102547"/>
            <a:ext cx="1825069" cy="5972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Groups</a:t>
            </a:r>
            <a:r>
              <a:rPr lang="en-GB" sz="2800" b="1" dirty="0">
                <a:solidFill>
                  <a:srgbClr val="2C5666"/>
                </a:solidFill>
                <a:latin typeface="Arial" panose="020B0604020202020204" pitchFamily="34" charset="0"/>
                <a:cs typeface="Arial" panose="020B0604020202020204" pitchFamily="34" charset="0"/>
              </a:rPr>
              <a:t> </a:t>
            </a:r>
            <a:r>
              <a:rPr lang="en-GB" sz="3600" b="1" dirty="0">
                <a:solidFill>
                  <a:schemeClr val="bg1"/>
                </a:solidFill>
                <a:latin typeface="Arial" panose="020B0604020202020204" pitchFamily="34" charset="0"/>
                <a:cs typeface="Arial" panose="020B0604020202020204" pitchFamily="34" charset="0"/>
              </a:rPr>
              <a:t> </a:t>
            </a:r>
          </a:p>
          <a:p>
            <a:endParaRPr lang="en-GB" b="1" dirty="0">
              <a:solidFill>
                <a:srgbClr val="15989D"/>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339633" y="2078478"/>
            <a:ext cx="5904413" cy="318284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6" name="Rectangle 5"/>
          <p:cNvSpPr/>
          <p:nvPr/>
        </p:nvSpPr>
        <p:spPr>
          <a:xfrm>
            <a:off x="6735381" y="3079753"/>
            <a:ext cx="4882434" cy="1569660"/>
          </a:xfrm>
          <a:prstGeom prst="rect">
            <a:avLst/>
          </a:prstGeom>
        </p:spPr>
        <p:txBody>
          <a:bodyPr wrap="square">
            <a:spAutoFit/>
          </a:bodyPr>
          <a:lstStyle/>
          <a:p>
            <a:r>
              <a:rPr lang="en-GB" sz="2400" dirty="0">
                <a:solidFill>
                  <a:srgbClr val="2C5666"/>
                </a:solidFill>
                <a:latin typeface="Arial" panose="020B0604020202020204" pitchFamily="34" charset="0"/>
                <a:cs typeface="Arial" panose="020B0604020202020204" pitchFamily="34" charset="0"/>
              </a:rPr>
              <a:t>HEF data can be geographical -gender, age, ethnicity and level of learning disability.   </a:t>
            </a:r>
          </a:p>
          <a:p>
            <a:r>
              <a:rPr lang="en-GB" sz="2400" dirty="0">
                <a:solidFill>
                  <a:srgbClr val="2C5666"/>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860383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339633" y="102547"/>
            <a:ext cx="1825069" cy="5972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Groups</a:t>
            </a:r>
            <a:r>
              <a:rPr lang="en-GB" sz="2800" b="1" dirty="0">
                <a:solidFill>
                  <a:srgbClr val="2C5666"/>
                </a:solidFill>
                <a:latin typeface="Arial" panose="020B0604020202020204" pitchFamily="34" charset="0"/>
                <a:cs typeface="Arial" panose="020B0604020202020204" pitchFamily="34" charset="0"/>
              </a:rPr>
              <a:t> </a:t>
            </a:r>
            <a:r>
              <a:rPr lang="en-GB" sz="3600" b="1" dirty="0">
                <a:solidFill>
                  <a:schemeClr val="bg1"/>
                </a:solidFill>
                <a:latin typeface="Arial" panose="020B0604020202020204" pitchFamily="34" charset="0"/>
                <a:cs typeface="Arial" panose="020B0604020202020204" pitchFamily="34" charset="0"/>
              </a:rPr>
              <a:t> </a:t>
            </a:r>
          </a:p>
          <a:p>
            <a:endParaRPr lang="en-GB" b="1" dirty="0">
              <a:solidFill>
                <a:srgbClr val="15989D"/>
              </a:solidFill>
              <a:latin typeface="Arial" panose="020B0604020202020204" pitchFamily="34" charset="0"/>
              <a:cs typeface="Arial" panose="020B0604020202020204" pitchFamily="34" charset="0"/>
            </a:endParaRPr>
          </a:p>
        </p:txBody>
      </p:sp>
      <p:sp>
        <p:nvSpPr>
          <p:cNvPr id="6" name="Rectangle 5"/>
          <p:cNvSpPr/>
          <p:nvPr/>
        </p:nvSpPr>
        <p:spPr>
          <a:xfrm>
            <a:off x="1968759" y="1820121"/>
            <a:ext cx="8725325" cy="2677656"/>
          </a:xfrm>
          <a:prstGeom prst="rect">
            <a:avLst/>
          </a:prstGeom>
        </p:spPr>
        <p:txBody>
          <a:bodyPr wrap="square">
            <a:spAutoFit/>
          </a:bodyPr>
          <a:lstStyle/>
          <a:p>
            <a:r>
              <a:rPr lang="en-GB" sz="2400" dirty="0">
                <a:solidFill>
                  <a:srgbClr val="2C5666"/>
                </a:solidFill>
                <a:latin typeface="Arial" panose="020B0604020202020204" pitchFamily="34" charset="0"/>
                <a:cs typeface="Arial" panose="020B0604020202020204" pitchFamily="34" charset="0"/>
              </a:rPr>
              <a:t> </a:t>
            </a:r>
          </a:p>
          <a:p>
            <a:r>
              <a:rPr lang="en-GB" sz="2400" dirty="0">
                <a:solidFill>
                  <a:srgbClr val="2C5666"/>
                </a:solidFill>
                <a:latin typeface="Arial" panose="020B0604020202020204" pitchFamily="34" charset="0"/>
                <a:cs typeface="Arial" panose="020B0604020202020204" pitchFamily="34" charset="0"/>
              </a:rPr>
              <a:t>This enables greater understanding and visual data for individual practitioners, team and service managers and presenting clinical need across regions and areas.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It also enables understanding and the prioritising of service design and delivery and the needs of the workforce. </a:t>
            </a:r>
          </a:p>
        </p:txBody>
      </p:sp>
    </p:spTree>
    <p:extLst>
      <p:ext uri="{BB962C8B-B14F-4D97-AF65-F5344CB8AC3E}">
        <p14:creationId xmlns:p14="http://schemas.microsoft.com/office/powerpoint/2010/main" val="5659986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Example: Gender</a:t>
            </a:r>
          </a:p>
          <a:p>
            <a:endParaRPr lang="en-GB" b="1" dirty="0">
              <a:solidFill>
                <a:srgbClr val="15989D"/>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18069" y="1210283"/>
            <a:ext cx="8719056" cy="4569938"/>
          </a:xfrm>
          <a:prstGeom prst="rect">
            <a:avLst/>
          </a:prstGeom>
        </p:spPr>
      </p:pic>
      <p:cxnSp>
        <p:nvCxnSpPr>
          <p:cNvPr id="6" name="Straight Arrow Connector 5"/>
          <p:cNvCxnSpPr/>
          <p:nvPr/>
        </p:nvCxnSpPr>
        <p:spPr>
          <a:xfrm flipH="1">
            <a:off x="5912075" y="2369976"/>
            <a:ext cx="3185272" cy="100261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Flowchart: Alternate Process 8"/>
          <p:cNvSpPr/>
          <p:nvPr/>
        </p:nvSpPr>
        <p:spPr>
          <a:xfrm>
            <a:off x="9314439" y="1622596"/>
            <a:ext cx="2442131" cy="747380"/>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The two lines demonstrates two different groups of men.  </a:t>
            </a:r>
          </a:p>
        </p:txBody>
      </p:sp>
    </p:spTree>
    <p:extLst>
      <p:ext uri="{BB962C8B-B14F-4D97-AF65-F5344CB8AC3E}">
        <p14:creationId xmlns:p14="http://schemas.microsoft.com/office/powerpoint/2010/main" val="26853623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Example: Gender</a:t>
            </a:r>
          </a:p>
          <a:p>
            <a:endParaRPr lang="en-GB" b="1" dirty="0">
              <a:solidFill>
                <a:srgbClr val="15989D"/>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2602" y="1271871"/>
            <a:ext cx="7560083" cy="4626937"/>
          </a:xfrm>
          <a:prstGeom prst="rect">
            <a:avLst/>
          </a:prstGeom>
        </p:spPr>
      </p:pic>
      <p:cxnSp>
        <p:nvCxnSpPr>
          <p:cNvPr id="9" name="Straight Arrow Connector 8"/>
          <p:cNvCxnSpPr/>
          <p:nvPr/>
        </p:nvCxnSpPr>
        <p:spPr>
          <a:xfrm flipH="1">
            <a:off x="7071759" y="1754155"/>
            <a:ext cx="1922951" cy="32378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Flowchart: Alternate Process 9"/>
          <p:cNvSpPr/>
          <p:nvPr/>
        </p:nvSpPr>
        <p:spPr>
          <a:xfrm>
            <a:off x="9191258" y="1271871"/>
            <a:ext cx="2592383" cy="631687"/>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Two different groups of men.   </a:t>
            </a:r>
          </a:p>
        </p:txBody>
      </p:sp>
    </p:spTree>
    <p:extLst>
      <p:ext uri="{BB962C8B-B14F-4D97-AF65-F5344CB8AC3E}">
        <p14:creationId xmlns:p14="http://schemas.microsoft.com/office/powerpoint/2010/main" val="4973389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520129" y="2702485"/>
            <a:ext cx="5402481"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Teams &amp; Services</a:t>
            </a:r>
          </a:p>
          <a:p>
            <a:r>
              <a:rPr lang="en-GB" sz="4000" b="1" dirty="0">
                <a:solidFill>
                  <a:schemeClr val="bg1"/>
                </a:solidFill>
                <a:latin typeface="Arial" panose="020B0604020202020204" pitchFamily="34" charset="0"/>
                <a:cs typeface="Arial" panose="020B0604020202020204" pitchFamily="34" charset="0"/>
              </a:rPr>
              <a:t>  </a:t>
            </a:r>
          </a:p>
          <a:p>
            <a:endParaRPr lang="en-GB" b="1" dirty="0">
              <a:solidFill>
                <a:srgbClr val="15989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76206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Teams &amp; Services   </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1026204" y="1690998"/>
            <a:ext cx="10497102" cy="3046988"/>
          </a:xfrm>
          <a:prstGeom prst="rect">
            <a:avLst/>
          </a:prstGeom>
        </p:spPr>
        <p:txBody>
          <a:bodyPr wrap="square">
            <a:spAutoFit/>
          </a:bodyPr>
          <a:lstStyle/>
          <a:p>
            <a:r>
              <a:rPr lang="en-GB" sz="2400" dirty="0">
                <a:solidFill>
                  <a:srgbClr val="2C5666"/>
                </a:solidFill>
                <a:latin typeface="Arial" panose="020B0604020202020204" pitchFamily="34" charset="0"/>
                <a:cs typeface="Arial" panose="020B0604020202020204" pitchFamily="34" charset="0"/>
              </a:rPr>
              <a:t>Improvement Cymru (Public Health Wales) have developed an HEF Data Collection Tool (workbook).</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Workbook generates further data for improved understanding.</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Workbook held by the Learning Disability Directorate, in each health board.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Workbook overseen by the HEF Lead and Champions.</a:t>
            </a:r>
          </a:p>
        </p:txBody>
      </p:sp>
    </p:spTree>
    <p:extLst>
      <p:ext uri="{BB962C8B-B14F-4D97-AF65-F5344CB8AC3E}">
        <p14:creationId xmlns:p14="http://schemas.microsoft.com/office/powerpoint/2010/main" val="18028775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Teams &amp; Services   </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1377083" y="2719063"/>
            <a:ext cx="9875635" cy="1200329"/>
          </a:xfrm>
          <a:prstGeom prst="rect">
            <a:avLst/>
          </a:prstGeom>
        </p:spPr>
        <p:txBody>
          <a:bodyPr wrap="square">
            <a:spAutoFit/>
          </a:bodyPr>
          <a:lstStyle/>
          <a:p>
            <a:pPr algn="ctr"/>
            <a:r>
              <a:rPr lang="en-GB" sz="2400" dirty="0">
                <a:solidFill>
                  <a:srgbClr val="2C5666"/>
                </a:solidFill>
                <a:latin typeface="Arial" panose="020B0604020202020204" pitchFamily="34" charset="0"/>
                <a:cs typeface="Arial" panose="020B0604020202020204" pitchFamily="34" charset="0"/>
              </a:rPr>
              <a:t>The HEF Data Collection Tool (workbook) aim is to improve understanding of a specific group or subgroup from local or national regions. </a:t>
            </a:r>
          </a:p>
        </p:txBody>
      </p:sp>
    </p:spTree>
    <p:extLst>
      <p:ext uri="{BB962C8B-B14F-4D97-AF65-F5344CB8AC3E}">
        <p14:creationId xmlns:p14="http://schemas.microsoft.com/office/powerpoint/2010/main" val="5641999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60376" y="1240971"/>
            <a:ext cx="9025422" cy="3796425"/>
          </a:xfrm>
          <a:prstGeom prst="rect">
            <a:avLst/>
          </a:prstGeom>
        </p:spPr>
      </p:pic>
      <p:sp>
        <p:nvSpPr>
          <p:cNvPr id="3"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Data Aggregated &amp; Analysis  </a:t>
            </a:r>
          </a:p>
          <a:p>
            <a:endParaRPr lang="en-GB" b="1" dirty="0">
              <a:solidFill>
                <a:srgbClr val="15989D"/>
              </a:solidFill>
              <a:latin typeface="Arial" panose="020B0604020202020204" pitchFamily="34" charset="0"/>
              <a:cs typeface="Arial" panose="020B0604020202020204" pitchFamily="34" charset="0"/>
            </a:endParaRPr>
          </a:p>
        </p:txBody>
      </p:sp>
      <p:sp>
        <p:nvSpPr>
          <p:cNvPr id="6" name="TextBox 5"/>
          <p:cNvSpPr txBox="1"/>
          <p:nvPr/>
        </p:nvSpPr>
        <p:spPr>
          <a:xfrm>
            <a:off x="2361182" y="5482357"/>
            <a:ext cx="7823809" cy="1015663"/>
          </a:xfrm>
          <a:prstGeom prst="rect">
            <a:avLst/>
          </a:prstGeom>
          <a:noFill/>
        </p:spPr>
        <p:txBody>
          <a:bodyPr wrap="none" rtlCol="0">
            <a:spAutoFit/>
          </a:bodyPr>
          <a:lstStyle/>
          <a:p>
            <a:pPr algn="ctr"/>
            <a:r>
              <a:rPr lang="en-GB" sz="2000" dirty="0">
                <a:solidFill>
                  <a:srgbClr val="2C5666"/>
                </a:solidFill>
                <a:latin typeface="Arial" panose="020B0604020202020204" pitchFamily="34" charset="0"/>
                <a:cs typeface="Arial" panose="020B0604020202020204" pitchFamily="34" charset="0"/>
              </a:rPr>
              <a:t>This is the front page of the HEF Data Collection Tool. </a:t>
            </a:r>
          </a:p>
          <a:p>
            <a:pPr algn="ctr"/>
            <a:endParaRPr lang="en-GB" sz="2000" dirty="0">
              <a:solidFill>
                <a:srgbClr val="2C5666"/>
              </a:solidFill>
              <a:latin typeface="Arial" panose="020B0604020202020204" pitchFamily="34" charset="0"/>
              <a:cs typeface="Arial" panose="020B0604020202020204" pitchFamily="34" charset="0"/>
            </a:endParaRPr>
          </a:p>
          <a:p>
            <a:pPr algn="ctr"/>
            <a:r>
              <a:rPr lang="en-GB" sz="2000" dirty="0">
                <a:solidFill>
                  <a:srgbClr val="2C5666"/>
                </a:solidFill>
                <a:latin typeface="Arial" panose="020B0604020202020204" pitchFamily="34" charset="0"/>
                <a:cs typeface="Arial" panose="020B0604020202020204" pitchFamily="34" charset="0"/>
              </a:rPr>
              <a:t>There are several taps to click on to access the generated data.  </a:t>
            </a:r>
          </a:p>
        </p:txBody>
      </p:sp>
    </p:spTree>
    <p:extLst>
      <p:ext uri="{BB962C8B-B14F-4D97-AF65-F5344CB8AC3E}">
        <p14:creationId xmlns:p14="http://schemas.microsoft.com/office/powerpoint/2010/main" val="13663086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6E7A2BF-2015-0E48-832B-29C78A8B8973}"/>
              </a:ext>
            </a:extLst>
          </p:cNvPr>
          <p:cNvSpPr/>
          <p:nvPr/>
        </p:nvSpPr>
        <p:spPr>
          <a:xfrm>
            <a:off x="0" y="0"/>
            <a:ext cx="12191999" cy="5504289"/>
          </a:xfrm>
          <a:prstGeom prst="rect">
            <a:avLst/>
          </a:prstGeom>
          <a:gradFill>
            <a:gsLst>
              <a:gs pos="0">
                <a:srgbClr val="15989D"/>
              </a:gs>
              <a:gs pos="61000">
                <a:srgbClr val="15989D">
                  <a:alpha val="88000"/>
                </a:srgbClr>
              </a:gs>
              <a:gs pos="38000">
                <a:srgbClr val="15989D">
                  <a:alpha val="82000"/>
                </a:srgbClr>
              </a:gs>
              <a:gs pos="100000">
                <a:srgbClr val="15989D"/>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2">
            <a:extLst>
              <a:ext uri="{FF2B5EF4-FFF2-40B4-BE49-F238E27FC236}">
                <a16:creationId xmlns:a16="http://schemas.microsoft.com/office/drawing/2014/main" id="{7155470A-EB46-5148-AA39-475632230A65}"/>
              </a:ext>
            </a:extLst>
          </p:cNvPr>
          <p:cNvSpPr txBox="1">
            <a:spLocks/>
          </p:cNvSpPr>
          <p:nvPr/>
        </p:nvSpPr>
        <p:spPr>
          <a:xfrm>
            <a:off x="5419725" y="1451739"/>
            <a:ext cx="6677025" cy="296773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sz="3600" b="1" dirty="0">
              <a:solidFill>
                <a:schemeClr val="bg1"/>
              </a:solidFill>
              <a:latin typeface="Arial" panose="020B0604020202020204" pitchFamily="34" charset="0"/>
              <a:cs typeface="Arial" panose="020B0604020202020204" pitchFamily="34" charset="0"/>
            </a:endParaRPr>
          </a:p>
          <a:p>
            <a:pPr marL="0" indent="0">
              <a:buNone/>
            </a:pPr>
            <a:endParaRPr lang="en-GB" sz="3600" b="1" dirty="0">
              <a:solidFill>
                <a:schemeClr val="bg1"/>
              </a:solidFill>
              <a:latin typeface="Arial" panose="020B0604020202020204" pitchFamily="34" charset="0"/>
              <a:cs typeface="Arial" panose="020B0604020202020204" pitchFamily="34" charset="0"/>
            </a:endParaRPr>
          </a:p>
          <a:p>
            <a:pPr marL="0" indent="0">
              <a:buNone/>
            </a:pPr>
            <a:r>
              <a:rPr lang="en-GB" sz="4400" b="1" dirty="0">
                <a:solidFill>
                  <a:schemeClr val="bg1"/>
                </a:solidFill>
                <a:latin typeface="Arial" panose="020B0604020202020204" pitchFamily="34" charset="0"/>
                <a:cs typeface="Arial" panose="020B0604020202020204" pitchFamily="34" charset="0"/>
              </a:rPr>
              <a:t>Roles within the Health Equality Framework  </a:t>
            </a:r>
            <a:endParaRPr lang="en-GB" sz="4400" dirty="0">
              <a:solidFill>
                <a:schemeClr val="bg1"/>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5A665DD1-D1A1-3746-9C40-EABFCEBFD83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360" y="199881"/>
            <a:ext cx="2048339" cy="453545"/>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4424" y="980504"/>
            <a:ext cx="4279763" cy="4273666"/>
          </a:xfrm>
          <a:prstGeom prst="rect">
            <a:avLst/>
          </a:prstGeom>
        </p:spPr>
      </p:pic>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447152" y="1625840"/>
            <a:ext cx="2894306" cy="2793635"/>
          </a:xfrm>
          <a:prstGeom prst="rect">
            <a:avLst/>
          </a:prstGeom>
        </p:spPr>
      </p:pic>
    </p:spTree>
    <p:extLst>
      <p:ext uri="{BB962C8B-B14F-4D97-AF65-F5344CB8AC3E}">
        <p14:creationId xmlns:p14="http://schemas.microsoft.com/office/powerpoint/2010/main" val="31405750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9120" y="1249682"/>
            <a:ext cx="11225545" cy="4721878"/>
          </a:xfrm>
          <a:prstGeom prst="rect">
            <a:avLst/>
          </a:prstGeom>
        </p:spPr>
      </p:pic>
      <p:sp>
        <p:nvSpPr>
          <p:cNvPr id="3"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dirty="0">
                <a:solidFill>
                  <a:schemeClr val="bg1"/>
                </a:solidFill>
                <a:latin typeface="Arial" panose="020B0604020202020204" pitchFamily="34" charset="0"/>
                <a:cs typeface="Arial" panose="020B0604020202020204" pitchFamily="34" charset="0"/>
              </a:rPr>
              <a:t>Data Aggregated &amp; Analysis  </a:t>
            </a:r>
          </a:p>
          <a:p>
            <a:endParaRPr lang="en-GB" b="1" dirty="0">
              <a:solidFill>
                <a:srgbClr val="15989D"/>
              </a:solidFill>
              <a:latin typeface="Arial" panose="020B0604020202020204" pitchFamily="34" charset="0"/>
              <a:cs typeface="Arial" panose="020B0604020202020204" pitchFamily="34" charset="0"/>
            </a:endParaRPr>
          </a:p>
        </p:txBody>
      </p:sp>
      <p:sp>
        <p:nvSpPr>
          <p:cNvPr id="6" name="Flowchart: Alternate Process 5"/>
          <p:cNvSpPr/>
          <p:nvPr/>
        </p:nvSpPr>
        <p:spPr>
          <a:xfrm>
            <a:off x="9171674" y="3598389"/>
            <a:ext cx="2519584" cy="1082677"/>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List of tabs at the base of the page – this is your data </a:t>
            </a:r>
          </a:p>
        </p:txBody>
      </p:sp>
      <p:cxnSp>
        <p:nvCxnSpPr>
          <p:cNvPr id="7" name="Straight Arrow Connector 6"/>
          <p:cNvCxnSpPr/>
          <p:nvPr/>
        </p:nvCxnSpPr>
        <p:spPr>
          <a:xfrm flipH="1">
            <a:off x="7656636" y="4823926"/>
            <a:ext cx="1695448" cy="925446"/>
          </a:xfrm>
          <a:prstGeom prst="straightConnector1">
            <a:avLst/>
          </a:prstGeom>
          <a:ln w="57150">
            <a:solidFill>
              <a:srgbClr val="FF0000"/>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994575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dirty="0">
                <a:solidFill>
                  <a:schemeClr val="bg1"/>
                </a:solidFill>
                <a:latin typeface="Arial" panose="020B0604020202020204" pitchFamily="34" charset="0"/>
                <a:cs typeface="Arial" panose="020B0604020202020204" pitchFamily="34" charset="0"/>
              </a:rPr>
              <a:t>Data Aggregated &amp; Analysis  </a:t>
            </a:r>
          </a:p>
          <a:p>
            <a:endParaRPr lang="en-GB" b="1" dirty="0">
              <a:solidFill>
                <a:srgbClr val="15989D"/>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200" y="1149011"/>
            <a:ext cx="7834269" cy="2522130"/>
          </a:xfrm>
          <a:prstGeom prst="rect">
            <a:avLst/>
          </a:prstGeom>
        </p:spPr>
      </p:pic>
      <p:sp>
        <p:nvSpPr>
          <p:cNvPr id="7" name="Flowchart: Alternate Process 6"/>
          <p:cNvSpPr/>
          <p:nvPr/>
        </p:nvSpPr>
        <p:spPr>
          <a:xfrm>
            <a:off x="8858993" y="1389163"/>
            <a:ext cx="2092954" cy="934160"/>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Blank pages prior generating data. </a:t>
            </a:r>
          </a:p>
        </p:txBody>
      </p:sp>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91957" y="3671141"/>
            <a:ext cx="7659989" cy="2860340"/>
          </a:xfrm>
          <a:prstGeom prst="rect">
            <a:avLst/>
          </a:prstGeom>
        </p:spPr>
      </p:pic>
    </p:spTree>
    <p:extLst>
      <p:ext uri="{BB962C8B-B14F-4D97-AF65-F5344CB8AC3E}">
        <p14:creationId xmlns:p14="http://schemas.microsoft.com/office/powerpoint/2010/main" val="42593427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9120" y="1249682"/>
            <a:ext cx="11225545" cy="4721878"/>
          </a:xfrm>
          <a:prstGeom prst="rect">
            <a:avLst/>
          </a:prstGeom>
        </p:spPr>
      </p:pic>
      <p:sp>
        <p:nvSpPr>
          <p:cNvPr id="3"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dirty="0">
                <a:solidFill>
                  <a:schemeClr val="bg1"/>
                </a:solidFill>
                <a:latin typeface="Arial" panose="020B0604020202020204" pitchFamily="34" charset="0"/>
                <a:cs typeface="Arial" panose="020B0604020202020204" pitchFamily="34" charset="0"/>
              </a:rPr>
              <a:t>Data Aggregated &amp; Analysis  </a:t>
            </a:r>
          </a:p>
          <a:p>
            <a:endParaRPr lang="en-GB" b="1" dirty="0">
              <a:solidFill>
                <a:srgbClr val="15989D"/>
              </a:solidFill>
              <a:latin typeface="Arial" panose="020B0604020202020204" pitchFamily="34" charset="0"/>
              <a:cs typeface="Arial" panose="020B0604020202020204" pitchFamily="34" charset="0"/>
            </a:endParaRPr>
          </a:p>
        </p:txBody>
      </p:sp>
      <p:sp>
        <p:nvSpPr>
          <p:cNvPr id="4" name="Flowchart: Alternate Process 3"/>
          <p:cNvSpPr/>
          <p:nvPr/>
        </p:nvSpPr>
        <p:spPr>
          <a:xfrm>
            <a:off x="6579056" y="963962"/>
            <a:ext cx="5225609" cy="1913814"/>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b="1" dirty="0">
                <a:solidFill>
                  <a:schemeClr val="tx1"/>
                </a:solidFill>
                <a:latin typeface="Arial" panose="020B0604020202020204" pitchFamily="34" charset="0"/>
                <a:cs typeface="Arial" panose="020B0604020202020204" pitchFamily="34" charset="0"/>
              </a:rPr>
              <a:t>Data is aggregated: </a:t>
            </a:r>
          </a:p>
          <a:p>
            <a:pPr marL="342900" indent="-342900">
              <a:buAutoNum type="arabicPeriod"/>
            </a:pPr>
            <a:r>
              <a:rPr lang="en-GB" sz="1600" dirty="0">
                <a:solidFill>
                  <a:schemeClr val="tx1"/>
                </a:solidFill>
                <a:latin typeface="Arial" panose="020B0604020202020204" pitchFamily="34" charset="0"/>
                <a:cs typeface="Arial" panose="020B0604020202020204" pitchFamily="34" charset="0"/>
              </a:rPr>
              <a:t>Enable the macros.</a:t>
            </a:r>
          </a:p>
          <a:p>
            <a:pPr marL="342900" indent="-342900">
              <a:buAutoNum type="arabicPeriod"/>
            </a:pPr>
            <a:r>
              <a:rPr lang="en-GB" sz="1600" dirty="0">
                <a:solidFill>
                  <a:schemeClr val="tx1"/>
                </a:solidFill>
                <a:latin typeface="Arial" panose="020B0604020202020204" pitchFamily="34" charset="0"/>
                <a:cs typeface="Arial" panose="020B0604020202020204" pitchFamily="34" charset="0"/>
              </a:rPr>
              <a:t>Enable the content.</a:t>
            </a:r>
          </a:p>
          <a:p>
            <a:pPr marL="342900" indent="-342900">
              <a:buAutoNum type="arabicPeriod"/>
            </a:pPr>
            <a:r>
              <a:rPr lang="en-GB" sz="1600" dirty="0">
                <a:solidFill>
                  <a:schemeClr val="tx1"/>
                </a:solidFill>
                <a:latin typeface="Arial" panose="020B0604020202020204" pitchFamily="34" charset="0"/>
                <a:cs typeface="Arial" panose="020B0604020202020204" pitchFamily="34" charset="0"/>
              </a:rPr>
              <a:t>Click here to open and import </a:t>
            </a:r>
            <a:r>
              <a:rPr lang="en-GB" sz="1600" dirty="0" err="1">
                <a:solidFill>
                  <a:schemeClr val="tx1"/>
                </a:solidFill>
                <a:latin typeface="Arial" panose="020B0604020202020204" pitchFamily="34" charset="0"/>
                <a:cs typeface="Arial" panose="020B0604020202020204" pitchFamily="34" charset="0"/>
              </a:rPr>
              <a:t>eHEF</a:t>
            </a:r>
            <a:r>
              <a:rPr lang="en-GB" sz="1600" dirty="0">
                <a:solidFill>
                  <a:schemeClr val="tx1"/>
                </a:solidFill>
                <a:latin typeface="Arial" panose="020B0604020202020204" pitchFamily="34" charset="0"/>
                <a:cs typeface="Arial" panose="020B0604020202020204" pitchFamily="34" charset="0"/>
              </a:rPr>
              <a:t> workbook</a:t>
            </a:r>
          </a:p>
          <a:p>
            <a:pPr marL="342900" indent="-342900">
              <a:buAutoNum type="arabicPeriod"/>
            </a:pPr>
            <a:r>
              <a:rPr lang="en-GB" sz="1600" dirty="0">
                <a:solidFill>
                  <a:schemeClr val="tx1"/>
                </a:solidFill>
                <a:latin typeface="Arial" panose="020B0604020202020204" pitchFamily="34" charset="0"/>
                <a:cs typeface="Arial" panose="020B0604020202020204" pitchFamily="34" charset="0"/>
              </a:rPr>
              <a:t>In documents, identify your </a:t>
            </a:r>
            <a:r>
              <a:rPr lang="en-GB" sz="1600" dirty="0" err="1">
                <a:solidFill>
                  <a:schemeClr val="tx1"/>
                </a:solidFill>
                <a:latin typeface="Arial" panose="020B0604020202020204" pitchFamily="34" charset="0"/>
                <a:cs typeface="Arial" panose="020B0604020202020204" pitchFamily="34" charset="0"/>
              </a:rPr>
              <a:t>eHEF</a:t>
            </a:r>
            <a:r>
              <a:rPr lang="en-GB" sz="1600" dirty="0">
                <a:solidFill>
                  <a:schemeClr val="tx1"/>
                </a:solidFill>
                <a:latin typeface="Arial" panose="020B0604020202020204" pitchFamily="34" charset="0"/>
                <a:cs typeface="Arial" panose="020B0604020202020204" pitchFamily="34" charset="0"/>
              </a:rPr>
              <a:t> folder and import.</a:t>
            </a:r>
          </a:p>
        </p:txBody>
      </p:sp>
      <p:cxnSp>
        <p:nvCxnSpPr>
          <p:cNvPr id="17" name="Straight Arrow Connector 16"/>
          <p:cNvCxnSpPr/>
          <p:nvPr/>
        </p:nvCxnSpPr>
        <p:spPr>
          <a:xfrm flipH="1">
            <a:off x="3657601" y="2183363"/>
            <a:ext cx="2640562" cy="1456479"/>
          </a:xfrm>
          <a:prstGeom prst="straightConnector1">
            <a:avLst/>
          </a:prstGeom>
          <a:ln w="57150">
            <a:solidFill>
              <a:srgbClr val="FF0000"/>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494928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10369" y="1100542"/>
            <a:ext cx="4496114" cy="3070266"/>
          </a:xfrm>
          <a:prstGeom prst="rect">
            <a:avLst/>
          </a:prstGeom>
        </p:spPr>
      </p:pic>
      <p:sp>
        <p:nvSpPr>
          <p:cNvPr id="8" name="Title 1"/>
          <p:cNvSpPr txBox="1">
            <a:spLocks/>
          </p:cNvSpPr>
          <p:nvPr/>
        </p:nvSpPr>
        <p:spPr>
          <a:xfrm>
            <a:off x="368983" y="163032"/>
            <a:ext cx="3599015"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Data </a:t>
            </a:r>
            <a:r>
              <a:rPr lang="en-GB" sz="2800" b="1" dirty="0">
                <a:solidFill>
                  <a:schemeClr val="bg1"/>
                </a:solidFill>
                <a:latin typeface="Arial" panose="020B0604020202020204" pitchFamily="34" charset="0"/>
                <a:cs typeface="Arial" panose="020B0604020202020204" pitchFamily="34" charset="0"/>
              </a:rPr>
              <a:t> </a:t>
            </a:r>
          </a:p>
          <a:p>
            <a:endParaRPr lang="en-GB" b="1" dirty="0">
              <a:solidFill>
                <a:srgbClr val="15989D"/>
              </a:solidFill>
              <a:latin typeface="Arial" panose="020B0604020202020204" pitchFamily="34" charset="0"/>
              <a:cs typeface="Arial" panose="020B0604020202020204" pitchFamily="34" charset="0"/>
            </a:endParaRPr>
          </a:p>
        </p:txBody>
      </p:sp>
      <p:sp>
        <p:nvSpPr>
          <p:cNvPr id="9" name="TextBox 8"/>
          <p:cNvSpPr txBox="1"/>
          <p:nvPr/>
        </p:nvSpPr>
        <p:spPr>
          <a:xfrm>
            <a:off x="6051449" y="1548882"/>
            <a:ext cx="3978205" cy="461665"/>
          </a:xfrm>
          <a:prstGeom prst="rect">
            <a:avLst/>
          </a:prstGeom>
          <a:noFill/>
        </p:spPr>
        <p:txBody>
          <a:bodyPr wrap="none" rtlCol="0">
            <a:spAutoFit/>
          </a:bodyPr>
          <a:lstStyle/>
          <a:p>
            <a:r>
              <a:rPr lang="en-GB" sz="2400" dirty="0">
                <a:solidFill>
                  <a:srgbClr val="2C5666"/>
                </a:solidFill>
                <a:latin typeface="Arial" panose="020B0604020202020204" pitchFamily="34" charset="0"/>
                <a:cs typeface="Arial" panose="020B0604020202020204" pitchFamily="34" charset="0"/>
              </a:rPr>
              <a:t>Different data is generated. </a:t>
            </a:r>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51449" y="3130198"/>
            <a:ext cx="4298213" cy="2811761"/>
          </a:xfrm>
          <a:prstGeom prst="rect">
            <a:avLst/>
          </a:prstGeom>
        </p:spPr>
      </p:pic>
    </p:spTree>
    <p:extLst>
      <p:ext uri="{BB962C8B-B14F-4D97-AF65-F5344CB8AC3E}">
        <p14:creationId xmlns:p14="http://schemas.microsoft.com/office/powerpoint/2010/main" val="42569735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878676" y="1303595"/>
            <a:ext cx="9329877" cy="5249991"/>
          </a:xfrm>
          <a:prstGeom prst="rect">
            <a:avLst/>
          </a:prstGeom>
        </p:spPr>
      </p:pic>
      <p:cxnSp>
        <p:nvCxnSpPr>
          <p:cNvPr id="5" name="Straight Arrow Connector 4"/>
          <p:cNvCxnSpPr/>
          <p:nvPr/>
        </p:nvCxnSpPr>
        <p:spPr>
          <a:xfrm>
            <a:off x="1399506" y="4192780"/>
            <a:ext cx="2024829" cy="2049400"/>
          </a:xfrm>
          <a:prstGeom prst="straightConnector1">
            <a:avLst/>
          </a:prstGeom>
          <a:ln w="5715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9" name="Flowchart: Alternate Process 8"/>
          <p:cNvSpPr/>
          <p:nvPr/>
        </p:nvSpPr>
        <p:spPr>
          <a:xfrm>
            <a:off x="411956" y="2767478"/>
            <a:ext cx="2519584" cy="1082677"/>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Pages once you have clicked on the tabs to generate the data. </a:t>
            </a:r>
          </a:p>
        </p:txBody>
      </p:sp>
    </p:spTree>
    <p:extLst>
      <p:ext uri="{BB962C8B-B14F-4D97-AF65-F5344CB8AC3E}">
        <p14:creationId xmlns:p14="http://schemas.microsoft.com/office/powerpoint/2010/main" val="24220299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591052" y="1055061"/>
            <a:ext cx="9329877" cy="5249991"/>
          </a:xfrm>
          <a:prstGeom prst="rect">
            <a:avLst/>
          </a:prstGeom>
        </p:spPr>
      </p:pic>
      <p:sp>
        <p:nvSpPr>
          <p:cNvPr id="4" name="Flowchart: Alternate Process 3"/>
          <p:cNvSpPr/>
          <p:nvPr/>
        </p:nvSpPr>
        <p:spPr>
          <a:xfrm>
            <a:off x="9357367" y="995743"/>
            <a:ext cx="2361882" cy="1616828"/>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This data demonstrates the level of need across a service or health board on first scores.</a:t>
            </a:r>
          </a:p>
          <a:p>
            <a:endParaRPr lang="en-GB" sz="1600" dirty="0">
              <a:solidFill>
                <a:schemeClr val="tx1"/>
              </a:solidFill>
              <a:latin typeface="Arial" panose="020B0604020202020204" pitchFamily="34" charset="0"/>
              <a:cs typeface="Arial" panose="020B0604020202020204" pitchFamily="34" charset="0"/>
            </a:endParaRPr>
          </a:p>
        </p:txBody>
      </p:sp>
      <p:cxnSp>
        <p:nvCxnSpPr>
          <p:cNvPr id="5" name="Straight Arrow Connector 4"/>
          <p:cNvCxnSpPr/>
          <p:nvPr/>
        </p:nvCxnSpPr>
        <p:spPr>
          <a:xfrm flipH="1">
            <a:off x="7499153" y="1665714"/>
            <a:ext cx="1695448" cy="511625"/>
          </a:xfrm>
          <a:prstGeom prst="straightConnector1">
            <a:avLst/>
          </a:prstGeom>
          <a:ln w="57150">
            <a:solidFill>
              <a:srgbClr val="FF0000"/>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06126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83797" y="591942"/>
            <a:ext cx="5400000" cy="3687504"/>
          </a:xfrm>
          <a:prstGeom prst="rect">
            <a:avLst/>
          </a:prstGeom>
        </p:spPr>
      </p:pic>
      <p:pic>
        <p:nvPicPr>
          <p:cNvPr id="3" name="Picture 2"/>
          <p:cNvPicPr>
            <a:picLocks noChangeAspect="1"/>
          </p:cNvPicPr>
          <p:nvPr/>
        </p:nvPicPr>
        <p:blipFill>
          <a:blip r:embed="rId3"/>
          <a:stretch>
            <a:fillRect/>
          </a:stretch>
        </p:blipFill>
        <p:spPr>
          <a:xfrm>
            <a:off x="6177768" y="2860129"/>
            <a:ext cx="5400000" cy="3687504"/>
          </a:xfrm>
          <a:prstGeom prst="rect">
            <a:avLst/>
          </a:prstGeom>
        </p:spPr>
      </p:pic>
      <p:sp>
        <p:nvSpPr>
          <p:cNvPr id="4" name="TextBox 3"/>
          <p:cNvSpPr txBox="1"/>
          <p:nvPr/>
        </p:nvSpPr>
        <p:spPr>
          <a:xfrm>
            <a:off x="5783797" y="891589"/>
            <a:ext cx="4601068" cy="400110"/>
          </a:xfrm>
          <a:prstGeom prst="rect">
            <a:avLst/>
          </a:prstGeom>
          <a:noFill/>
        </p:spPr>
        <p:txBody>
          <a:bodyPr wrap="none" rtlCol="0">
            <a:spAutoFit/>
          </a:bodyPr>
          <a:lstStyle/>
          <a:p>
            <a:r>
              <a:rPr lang="en-GB" sz="2000" b="1" dirty="0">
                <a:latin typeface="Arial" panose="020B0604020202020204" pitchFamily="34" charset="0"/>
                <a:cs typeface="Arial" panose="020B0604020202020204" pitchFamily="34" charset="0"/>
              </a:rPr>
              <a:t>All Wales first scores demonstrated </a:t>
            </a:r>
          </a:p>
        </p:txBody>
      </p:sp>
      <p:sp>
        <p:nvSpPr>
          <p:cNvPr id="9" name="TextBox 8"/>
          <p:cNvSpPr txBox="1"/>
          <p:nvPr/>
        </p:nvSpPr>
        <p:spPr>
          <a:xfrm>
            <a:off x="1408514" y="5738797"/>
            <a:ext cx="4769254" cy="400110"/>
          </a:xfrm>
          <a:prstGeom prst="rect">
            <a:avLst/>
          </a:prstGeom>
          <a:noFill/>
        </p:spPr>
        <p:txBody>
          <a:bodyPr wrap="none" rtlCol="0">
            <a:spAutoFit/>
          </a:bodyPr>
          <a:lstStyle/>
          <a:p>
            <a:r>
              <a:rPr lang="en-GB" sz="2000" b="1" dirty="0">
                <a:latin typeface="Arial" panose="020B0604020202020204" pitchFamily="34" charset="0"/>
                <a:cs typeface="Arial" panose="020B0604020202020204" pitchFamily="34" charset="0"/>
              </a:rPr>
              <a:t>Hywel Dda first scores demonstrate</a:t>
            </a:r>
            <a:r>
              <a:rPr lang="en-GB" sz="2000" b="1" dirty="0">
                <a:solidFill>
                  <a:schemeClr val="tx1">
                    <a:lumMod val="65000"/>
                    <a:lumOff val="35000"/>
                  </a:schemeClr>
                </a:solidFill>
                <a:latin typeface="Arial" panose="020B0604020202020204" pitchFamily="34" charset="0"/>
                <a:cs typeface="Arial" panose="020B0604020202020204" pitchFamily="34" charset="0"/>
              </a:rPr>
              <a:t>d </a:t>
            </a:r>
          </a:p>
        </p:txBody>
      </p:sp>
    </p:spTree>
    <p:extLst>
      <p:ext uri="{BB962C8B-B14F-4D97-AF65-F5344CB8AC3E}">
        <p14:creationId xmlns:p14="http://schemas.microsoft.com/office/powerpoint/2010/main" val="30372723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00494" y="1002278"/>
            <a:ext cx="7964214" cy="5208517"/>
          </a:xfrm>
          <a:prstGeom prst="rect">
            <a:avLst/>
          </a:prstGeom>
        </p:spPr>
      </p:pic>
      <p:sp>
        <p:nvSpPr>
          <p:cNvPr id="10" name="Flowchart: Alternate Process 9"/>
          <p:cNvSpPr/>
          <p:nvPr/>
        </p:nvSpPr>
        <p:spPr>
          <a:xfrm>
            <a:off x="9408592" y="1185666"/>
            <a:ext cx="2646559" cy="1650840"/>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sz="1600" dirty="0">
                <a:solidFill>
                  <a:schemeClr val="tx1"/>
                </a:solidFill>
                <a:latin typeface="Arial" panose="020B0604020202020204" pitchFamily="34" charset="0"/>
                <a:cs typeface="Arial" panose="020B0604020202020204" pitchFamily="34" charset="0"/>
              </a:rPr>
              <a:t>Demonstrates the second scoring.</a:t>
            </a:r>
          </a:p>
          <a:p>
            <a:endParaRPr lang="en-GB" sz="1600" dirty="0">
              <a:solidFill>
                <a:schemeClr val="tx1"/>
              </a:solidFill>
              <a:latin typeface="Arial" panose="020B0604020202020204" pitchFamily="34" charset="0"/>
              <a:cs typeface="Arial" panose="020B0604020202020204" pitchFamily="34" charset="0"/>
            </a:endParaRPr>
          </a:p>
          <a:p>
            <a:r>
              <a:rPr lang="en-GB" sz="1600" dirty="0">
                <a:solidFill>
                  <a:schemeClr val="tx1"/>
                </a:solidFill>
                <a:latin typeface="Arial" panose="020B0604020202020204" pitchFamily="34" charset="0"/>
                <a:cs typeface="Arial" panose="020B0604020202020204" pitchFamily="34" charset="0"/>
              </a:rPr>
              <a:t>A summary of change – impact between earliest and latest.  </a:t>
            </a:r>
          </a:p>
        </p:txBody>
      </p:sp>
      <p:cxnSp>
        <p:nvCxnSpPr>
          <p:cNvPr id="5" name="Straight Arrow Connector 4"/>
          <p:cNvCxnSpPr/>
          <p:nvPr/>
        </p:nvCxnSpPr>
        <p:spPr>
          <a:xfrm flipH="1">
            <a:off x="7499153" y="1665714"/>
            <a:ext cx="1695448" cy="511625"/>
          </a:xfrm>
          <a:prstGeom prst="straightConnector1">
            <a:avLst/>
          </a:prstGeom>
          <a:ln w="57150">
            <a:solidFill>
              <a:srgbClr val="FF0000"/>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327135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29946" y="204954"/>
            <a:ext cx="5760000" cy="3766983"/>
          </a:xfrm>
          <a:prstGeom prst="rect">
            <a:avLst/>
          </a:prstGeom>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97357" y="2534194"/>
            <a:ext cx="6238179" cy="4073422"/>
          </a:xfrm>
          <a:prstGeom prst="rect">
            <a:avLst/>
          </a:prstGeom>
        </p:spPr>
      </p:pic>
      <p:sp>
        <p:nvSpPr>
          <p:cNvPr id="10" name="TextBox 9"/>
          <p:cNvSpPr txBox="1"/>
          <p:nvPr/>
        </p:nvSpPr>
        <p:spPr>
          <a:xfrm>
            <a:off x="5998401" y="891589"/>
            <a:ext cx="3668113" cy="707886"/>
          </a:xfrm>
          <a:prstGeom prst="rect">
            <a:avLst/>
          </a:prstGeom>
          <a:noFill/>
        </p:spPr>
        <p:txBody>
          <a:bodyPr wrap="square" rtlCol="0">
            <a:spAutoFit/>
          </a:bodyPr>
          <a:lstStyle/>
          <a:p>
            <a:r>
              <a:rPr lang="en-GB" sz="2000" b="1" dirty="0">
                <a:latin typeface="Arial" panose="020B0604020202020204" pitchFamily="34" charset="0"/>
                <a:cs typeface="Arial" panose="020B0604020202020204" pitchFamily="34" charset="0"/>
              </a:rPr>
              <a:t>All Wales change in need scores demonstrated </a:t>
            </a:r>
          </a:p>
        </p:txBody>
      </p:sp>
      <p:sp>
        <p:nvSpPr>
          <p:cNvPr id="11" name="TextBox 10"/>
          <p:cNvSpPr txBox="1"/>
          <p:nvPr/>
        </p:nvSpPr>
        <p:spPr>
          <a:xfrm>
            <a:off x="2183426" y="5404704"/>
            <a:ext cx="3600371" cy="707886"/>
          </a:xfrm>
          <a:prstGeom prst="rect">
            <a:avLst/>
          </a:prstGeom>
          <a:noFill/>
        </p:spPr>
        <p:txBody>
          <a:bodyPr wrap="square" rtlCol="0">
            <a:spAutoFit/>
          </a:bodyPr>
          <a:lstStyle/>
          <a:p>
            <a:r>
              <a:rPr lang="en-GB" sz="2000" b="1" dirty="0">
                <a:latin typeface="Arial" panose="020B0604020202020204" pitchFamily="34" charset="0"/>
                <a:cs typeface="Arial" panose="020B0604020202020204" pitchFamily="34" charset="0"/>
              </a:rPr>
              <a:t>Swansea Bay change in need scores demonstrated </a:t>
            </a:r>
          </a:p>
        </p:txBody>
      </p:sp>
    </p:spTree>
    <p:extLst>
      <p:ext uri="{BB962C8B-B14F-4D97-AF65-F5344CB8AC3E}">
        <p14:creationId xmlns:p14="http://schemas.microsoft.com/office/powerpoint/2010/main" val="30226675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65278" y="337256"/>
            <a:ext cx="5559901" cy="3556667"/>
          </a:xfrm>
          <a:prstGeom prst="rect">
            <a:avLst/>
          </a:prstGeom>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88209" y="2876705"/>
            <a:ext cx="5989362" cy="3822334"/>
          </a:xfrm>
          <a:prstGeom prst="rect">
            <a:avLst/>
          </a:prstGeom>
        </p:spPr>
      </p:pic>
      <p:sp>
        <p:nvSpPr>
          <p:cNvPr id="9" name="TextBox 8"/>
          <p:cNvSpPr txBox="1"/>
          <p:nvPr/>
        </p:nvSpPr>
        <p:spPr>
          <a:xfrm>
            <a:off x="5998401" y="891589"/>
            <a:ext cx="3668113" cy="707886"/>
          </a:xfrm>
          <a:prstGeom prst="rect">
            <a:avLst/>
          </a:prstGeom>
          <a:noFill/>
        </p:spPr>
        <p:txBody>
          <a:bodyPr wrap="square" rtlCol="0">
            <a:spAutoFit/>
          </a:bodyPr>
          <a:lstStyle/>
          <a:p>
            <a:r>
              <a:rPr lang="en-GB" sz="2000" b="1" dirty="0">
                <a:latin typeface="Arial" panose="020B0604020202020204" pitchFamily="34" charset="0"/>
                <a:cs typeface="Arial" panose="020B0604020202020204" pitchFamily="34" charset="0"/>
              </a:rPr>
              <a:t>All Wales demographics scores demonstrated </a:t>
            </a:r>
          </a:p>
        </p:txBody>
      </p:sp>
      <p:sp>
        <p:nvSpPr>
          <p:cNvPr id="11" name="TextBox 10"/>
          <p:cNvSpPr txBox="1"/>
          <p:nvPr/>
        </p:nvSpPr>
        <p:spPr>
          <a:xfrm>
            <a:off x="2541425" y="5171153"/>
            <a:ext cx="3668113" cy="707886"/>
          </a:xfrm>
          <a:prstGeom prst="rect">
            <a:avLst/>
          </a:prstGeom>
          <a:noFill/>
        </p:spPr>
        <p:txBody>
          <a:bodyPr wrap="square" rtlCol="0">
            <a:spAutoFit/>
          </a:bodyPr>
          <a:lstStyle/>
          <a:p>
            <a:r>
              <a:rPr lang="en-GB" sz="2000" b="1" dirty="0">
                <a:latin typeface="Arial" panose="020B0604020202020204" pitchFamily="34" charset="0"/>
                <a:cs typeface="Arial" panose="020B0604020202020204" pitchFamily="34" charset="0"/>
              </a:rPr>
              <a:t>ABUHB demographics scores demonstrated </a:t>
            </a:r>
          </a:p>
        </p:txBody>
      </p:sp>
    </p:spTree>
    <p:extLst>
      <p:ext uri="{BB962C8B-B14F-4D97-AF65-F5344CB8AC3E}">
        <p14:creationId xmlns:p14="http://schemas.microsoft.com/office/powerpoint/2010/main" val="309631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HEF Roles </a:t>
            </a:r>
            <a:endParaRPr lang="en-GB" sz="3600"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3149600" y="1679406"/>
            <a:ext cx="8587307" cy="3816429"/>
          </a:xfrm>
          <a:prstGeom prst="rect">
            <a:avLst/>
          </a:prstGeom>
        </p:spPr>
        <p:txBody>
          <a:bodyPr wrap="square">
            <a:spAutoFit/>
          </a:bodyPr>
          <a:lstStyle/>
          <a:p>
            <a:r>
              <a:rPr lang="en-GB" sz="2200" dirty="0">
                <a:solidFill>
                  <a:srgbClr val="2C5666"/>
                </a:solidFill>
                <a:latin typeface="Arial" panose="020B0604020202020204" pitchFamily="34" charset="0"/>
                <a:cs typeface="Arial" panose="020B0604020202020204" pitchFamily="34" charset="0"/>
              </a:rPr>
              <a:t>In practice there are several supportive roles to enable full implementation of the HEF. </a:t>
            </a:r>
          </a:p>
          <a:p>
            <a:endParaRPr lang="en-GB" sz="2200" dirty="0">
              <a:solidFill>
                <a:srgbClr val="2C5666"/>
              </a:solidFill>
              <a:latin typeface="Arial" panose="020B0604020202020204" pitchFamily="34" charset="0"/>
              <a:cs typeface="Arial" panose="020B0604020202020204" pitchFamily="34" charset="0"/>
            </a:endParaRPr>
          </a:p>
          <a:p>
            <a:r>
              <a:rPr lang="en-GB" sz="2200" dirty="0">
                <a:solidFill>
                  <a:srgbClr val="2C5666"/>
                </a:solidFill>
                <a:latin typeface="Arial" panose="020B0604020202020204" pitchFamily="34" charset="0"/>
                <a:cs typeface="Arial" panose="020B0604020202020204" pitchFamily="34" charset="0"/>
              </a:rPr>
              <a:t>Each health board has a HEF Lead and several HEF Champions.</a:t>
            </a:r>
          </a:p>
          <a:p>
            <a:endParaRPr lang="en-GB" sz="2200" dirty="0">
              <a:solidFill>
                <a:srgbClr val="2C5666"/>
              </a:solidFill>
              <a:latin typeface="Arial" panose="020B0604020202020204" pitchFamily="34" charset="0"/>
              <a:cs typeface="Arial" panose="020B0604020202020204" pitchFamily="34" charset="0"/>
            </a:endParaRPr>
          </a:p>
          <a:p>
            <a:r>
              <a:rPr lang="en-GB" sz="2200" dirty="0">
                <a:solidFill>
                  <a:srgbClr val="2C5666"/>
                </a:solidFill>
                <a:latin typeface="Arial" panose="020B0604020202020204" pitchFamily="34" charset="0"/>
                <a:cs typeface="Arial" panose="020B0604020202020204" pitchFamily="34" charset="0"/>
              </a:rPr>
              <a:t>These individuals have a good working knowledge of the HEF and play an active part in its implementation.</a:t>
            </a:r>
          </a:p>
          <a:p>
            <a:endParaRPr lang="en-GB" sz="2200" dirty="0">
              <a:solidFill>
                <a:srgbClr val="2C5666"/>
              </a:solidFill>
              <a:latin typeface="Arial" panose="020B0604020202020204" pitchFamily="34" charset="0"/>
              <a:cs typeface="Arial" panose="020B0604020202020204" pitchFamily="34" charset="0"/>
            </a:endParaRPr>
          </a:p>
          <a:p>
            <a:r>
              <a:rPr lang="en-GB" sz="2200" dirty="0">
                <a:solidFill>
                  <a:srgbClr val="2C5666"/>
                </a:solidFill>
                <a:latin typeface="Arial" panose="020B0604020202020204" pitchFamily="34" charset="0"/>
                <a:cs typeface="Arial" panose="020B0604020202020204" pitchFamily="34" charset="0"/>
              </a:rPr>
              <a:t>These individuals are based within the Learning Disability Directorate/ Division.  </a:t>
            </a:r>
          </a:p>
          <a:p>
            <a:r>
              <a:rPr lang="en-GB" sz="2200" dirty="0">
                <a:solidFill>
                  <a:srgbClr val="2C5666"/>
                </a:solidFill>
                <a:latin typeface="Arial" panose="020B0604020202020204" pitchFamily="34" charset="0"/>
                <a:cs typeface="Arial" panose="020B0604020202020204" pitchFamily="34" charset="0"/>
              </a:rPr>
              <a:t> </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4714" y="2074761"/>
            <a:ext cx="2834886" cy="2840982"/>
          </a:xfrm>
          <a:prstGeom prst="rect">
            <a:avLst/>
          </a:prstGeom>
        </p:spPr>
      </p:pic>
    </p:spTree>
    <p:extLst>
      <p:ext uri="{BB962C8B-B14F-4D97-AF65-F5344CB8AC3E}">
        <p14:creationId xmlns:p14="http://schemas.microsoft.com/office/powerpoint/2010/main" val="25096978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11626" y="99418"/>
            <a:ext cx="4680000" cy="5183018"/>
          </a:xfrm>
          <a:prstGeom prst="rect">
            <a:avLst/>
          </a:prstGeom>
        </p:spPr>
      </p:pic>
      <p:pic>
        <p:nvPicPr>
          <p:cNvPr id="4" name="Picture 3"/>
          <p:cNvPicPr>
            <a:picLocks noChangeAspect="1"/>
          </p:cNvPicPr>
          <p:nvPr/>
        </p:nvPicPr>
        <p:blipFill>
          <a:blip r:embed="rId4"/>
          <a:stretch>
            <a:fillRect/>
          </a:stretch>
        </p:blipFill>
        <p:spPr>
          <a:xfrm>
            <a:off x="1491358" y="5164865"/>
            <a:ext cx="2880000" cy="1693135"/>
          </a:xfrm>
          <a:prstGeom prst="rect">
            <a:avLst/>
          </a:prstGeom>
        </p:spPr>
      </p:pic>
      <p:sp>
        <p:nvSpPr>
          <p:cNvPr id="6" name="TextBox 5"/>
          <p:cNvSpPr txBox="1"/>
          <p:nvPr/>
        </p:nvSpPr>
        <p:spPr>
          <a:xfrm>
            <a:off x="3447268" y="1030872"/>
            <a:ext cx="1313308" cy="400110"/>
          </a:xfrm>
          <a:prstGeom prst="rect">
            <a:avLst/>
          </a:prstGeom>
          <a:noFill/>
        </p:spPr>
        <p:txBody>
          <a:bodyPr wrap="none" rtlCol="0">
            <a:spAutoFit/>
          </a:bodyPr>
          <a:lstStyle/>
          <a:p>
            <a:r>
              <a:rPr lang="en-GB" sz="2000" b="1" dirty="0">
                <a:latin typeface="Arial" panose="020B0604020202020204" pitchFamily="34" charset="0"/>
                <a:cs typeface="Arial" panose="020B0604020202020204" pitchFamily="34" charset="0"/>
              </a:rPr>
              <a:t>All Wales</a:t>
            </a:r>
          </a:p>
        </p:txBody>
      </p:sp>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259504" y="99418"/>
            <a:ext cx="4687672" cy="5183018"/>
          </a:xfrm>
          <a:prstGeom prst="rect">
            <a:avLst/>
          </a:prstGeom>
        </p:spPr>
      </p:pic>
      <p:sp>
        <p:nvSpPr>
          <p:cNvPr id="11" name="TextBox 10"/>
          <p:cNvSpPr txBox="1"/>
          <p:nvPr/>
        </p:nvSpPr>
        <p:spPr>
          <a:xfrm>
            <a:off x="10714779" y="1026367"/>
            <a:ext cx="1232397" cy="400110"/>
          </a:xfrm>
          <a:prstGeom prst="rect">
            <a:avLst/>
          </a:prstGeom>
          <a:noFill/>
        </p:spPr>
        <p:txBody>
          <a:bodyPr wrap="square" rtlCol="0">
            <a:spAutoFit/>
          </a:bodyPr>
          <a:lstStyle/>
          <a:p>
            <a:r>
              <a:rPr lang="en-GB" sz="2000" b="1" dirty="0">
                <a:latin typeface="Arial" panose="020B0604020202020204" pitchFamily="34" charset="0"/>
                <a:cs typeface="Arial" panose="020B0604020202020204" pitchFamily="34" charset="0"/>
              </a:rPr>
              <a:t>Powys </a:t>
            </a:r>
          </a:p>
        </p:txBody>
      </p:sp>
      <p:pic>
        <p:nvPicPr>
          <p:cNvPr id="13" name="Picture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843375" y="5143404"/>
            <a:ext cx="2815225" cy="1651440"/>
          </a:xfrm>
          <a:prstGeom prst="rect">
            <a:avLst/>
          </a:prstGeom>
        </p:spPr>
      </p:pic>
    </p:spTree>
    <p:extLst>
      <p:ext uri="{BB962C8B-B14F-4D97-AF65-F5344CB8AC3E}">
        <p14:creationId xmlns:p14="http://schemas.microsoft.com/office/powerpoint/2010/main" val="25457226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66689" y="141318"/>
            <a:ext cx="7560000" cy="3158835"/>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48057" y="3171987"/>
            <a:ext cx="6122739" cy="3645447"/>
          </a:xfrm>
          <a:prstGeom prst="rect">
            <a:avLst/>
          </a:prstGeom>
        </p:spPr>
      </p:pic>
      <p:sp>
        <p:nvSpPr>
          <p:cNvPr id="10" name="TextBox 9"/>
          <p:cNvSpPr txBox="1"/>
          <p:nvPr/>
        </p:nvSpPr>
        <p:spPr>
          <a:xfrm>
            <a:off x="6884809" y="1232052"/>
            <a:ext cx="3668113" cy="707886"/>
          </a:xfrm>
          <a:prstGeom prst="rect">
            <a:avLst/>
          </a:prstGeom>
          <a:noFill/>
        </p:spPr>
        <p:txBody>
          <a:bodyPr wrap="square" rtlCol="0">
            <a:spAutoFit/>
          </a:bodyPr>
          <a:lstStyle/>
          <a:p>
            <a:r>
              <a:rPr lang="en-GB" sz="2000" b="1" dirty="0">
                <a:latin typeface="Arial" panose="020B0604020202020204" pitchFamily="34" charset="0"/>
                <a:cs typeface="Arial" panose="020B0604020202020204" pitchFamily="34" charset="0"/>
              </a:rPr>
              <a:t>All Wales first and second scores completed </a:t>
            </a:r>
          </a:p>
        </p:txBody>
      </p:sp>
      <p:sp>
        <p:nvSpPr>
          <p:cNvPr id="11" name="TextBox 10"/>
          <p:cNvSpPr txBox="1"/>
          <p:nvPr/>
        </p:nvSpPr>
        <p:spPr>
          <a:xfrm>
            <a:off x="6122808" y="3739206"/>
            <a:ext cx="3668113" cy="707886"/>
          </a:xfrm>
          <a:prstGeom prst="rect">
            <a:avLst/>
          </a:prstGeom>
          <a:noFill/>
        </p:spPr>
        <p:txBody>
          <a:bodyPr wrap="square" rtlCol="0">
            <a:spAutoFit/>
          </a:bodyPr>
          <a:lstStyle/>
          <a:p>
            <a:r>
              <a:rPr lang="en-GB" sz="2000" b="1" dirty="0">
                <a:latin typeface="Arial" panose="020B0604020202020204" pitchFamily="34" charset="0"/>
                <a:cs typeface="Arial" panose="020B0604020202020204" pitchFamily="34" charset="0"/>
              </a:rPr>
              <a:t>Powys first and second scores completed </a:t>
            </a:r>
          </a:p>
        </p:txBody>
      </p:sp>
    </p:spTree>
    <p:extLst>
      <p:ext uri="{BB962C8B-B14F-4D97-AF65-F5344CB8AC3E}">
        <p14:creationId xmlns:p14="http://schemas.microsoft.com/office/powerpoint/2010/main" val="511815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Service Provision  </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5044440" y="2101061"/>
            <a:ext cx="6763170" cy="3785652"/>
          </a:xfrm>
          <a:prstGeom prst="rect">
            <a:avLst/>
          </a:prstGeom>
        </p:spPr>
        <p:txBody>
          <a:bodyPr wrap="square">
            <a:spAutoFit/>
          </a:bodyPr>
          <a:lstStyle/>
          <a:p>
            <a:r>
              <a:rPr lang="en-GB" sz="2400" b="1" dirty="0">
                <a:solidFill>
                  <a:srgbClr val="2C5666"/>
                </a:solidFill>
                <a:latin typeface="Arial" panose="020B0604020202020204" pitchFamily="34" charset="0"/>
                <a:cs typeface="Arial" panose="020B0604020202020204" pitchFamily="34" charset="0"/>
              </a:rPr>
              <a:t>Group exercise: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Consider how you could use the data generated to inform design and inform care locally, regionally and nationally? </a:t>
            </a:r>
          </a:p>
          <a:p>
            <a:endParaRPr lang="en-GB" sz="2400" i="1" dirty="0">
              <a:solidFill>
                <a:srgbClr val="2C5666"/>
              </a:solidFill>
              <a:latin typeface="Arial" panose="020B0604020202020204" pitchFamily="34" charset="0"/>
              <a:cs typeface="Arial" panose="020B0604020202020204" pitchFamily="34" charset="0"/>
            </a:endParaRPr>
          </a:p>
          <a:p>
            <a:pPr marL="457200" indent="-457200">
              <a:buAutoNum type="arabicPeriod"/>
            </a:pPr>
            <a:r>
              <a:rPr lang="en-GB" sz="2400" b="1" i="1" dirty="0">
                <a:solidFill>
                  <a:srgbClr val="2C5666"/>
                </a:solidFill>
                <a:latin typeface="Arial" panose="020B0604020202020204" pitchFamily="34" charset="0"/>
                <a:cs typeface="Arial" panose="020B0604020202020204" pitchFamily="34" charset="0"/>
              </a:rPr>
              <a:t>Geographical comparisons</a:t>
            </a:r>
          </a:p>
          <a:p>
            <a:pPr marL="457200" indent="-457200">
              <a:buAutoNum type="arabicPeriod"/>
            </a:pPr>
            <a:r>
              <a:rPr lang="en-GB" sz="2400" b="1" i="1" dirty="0">
                <a:solidFill>
                  <a:srgbClr val="2C5666"/>
                </a:solidFill>
                <a:latin typeface="Arial" panose="020B0604020202020204" pitchFamily="34" charset="0"/>
                <a:cs typeface="Arial" panose="020B0604020202020204" pitchFamily="34" charset="0"/>
              </a:rPr>
              <a:t>Teams &amp; Service  </a:t>
            </a:r>
          </a:p>
          <a:p>
            <a:r>
              <a:rPr lang="en-GB" sz="2400" i="1" dirty="0">
                <a:solidFill>
                  <a:srgbClr val="2C5666"/>
                </a:solidFill>
                <a:latin typeface="Arial" panose="020B0604020202020204" pitchFamily="34" charset="0"/>
                <a:cs typeface="Arial" panose="020B0604020202020204" pitchFamily="34" charset="0"/>
              </a:rPr>
              <a:t> </a:t>
            </a:r>
          </a:p>
          <a:p>
            <a:endParaRPr lang="en-GB" sz="2400" i="1" dirty="0">
              <a:solidFill>
                <a:srgbClr val="2C5666"/>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03956" y="1798052"/>
            <a:ext cx="3192184" cy="3192184"/>
          </a:xfrm>
          <a:prstGeom prst="rect">
            <a:avLst/>
          </a:prstGeom>
        </p:spPr>
      </p:pic>
    </p:spTree>
    <p:extLst>
      <p:ext uri="{BB962C8B-B14F-4D97-AF65-F5344CB8AC3E}">
        <p14:creationId xmlns:p14="http://schemas.microsoft.com/office/powerpoint/2010/main" val="18681602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348065" y="2831588"/>
            <a:ext cx="639147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Service Provision Exercise </a:t>
            </a:r>
          </a:p>
          <a:p>
            <a:endParaRPr lang="en-GB" b="1" dirty="0">
              <a:solidFill>
                <a:srgbClr val="15989D"/>
              </a:solidFill>
              <a:latin typeface="Arial" panose="020B0604020202020204" pitchFamily="34" charset="0"/>
              <a:cs typeface="Arial" panose="020B0604020202020204" pitchFamily="34" charset="0"/>
            </a:endParaRPr>
          </a:p>
        </p:txBody>
      </p:sp>
      <p:pic>
        <p:nvPicPr>
          <p:cNvPr id="4" name="Picture 2" descr="https://cdn.shopify.com/s/files/1/0606/1553/products/Plan-Together_large.png?v=156596022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51411" y="1676032"/>
            <a:ext cx="3002280" cy="3002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51736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299960" y="1908657"/>
            <a:ext cx="3483508"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9" name="Rectangle 8"/>
          <p:cNvSpPr/>
          <p:nvPr/>
        </p:nvSpPr>
        <p:spPr>
          <a:xfrm>
            <a:off x="755780" y="1533973"/>
            <a:ext cx="10631300" cy="3939540"/>
          </a:xfrm>
          <a:prstGeom prst="rect">
            <a:avLst/>
          </a:prstGeom>
        </p:spPr>
        <p:txBody>
          <a:bodyPr wrap="square">
            <a:spAutoFit/>
          </a:bodyPr>
          <a:lstStyle/>
          <a:p>
            <a:pPr marL="342900" indent="-342900">
              <a:spcAft>
                <a:spcPts val="1200"/>
              </a:spcAft>
              <a:buAutoNum type="arabicPeriod"/>
            </a:pP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Collect first assessment data on 3 service users as they present to the service.</a:t>
            </a:r>
          </a:p>
          <a:p>
            <a:pPr marL="342900" indent="-342900">
              <a:spcAft>
                <a:spcPts val="1200"/>
              </a:spcAft>
              <a:buAutoNum type="arabicPeriod"/>
            </a:pP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Look at Level of Impact (on Health Inequality) by Indicator </a:t>
            </a:r>
            <a:r>
              <a:rPr lang="en-GB" sz="2000" b="1" dirty="0">
                <a:solidFill>
                  <a:srgbClr val="2C5666"/>
                </a:solidFill>
                <a:latin typeface="Arial" panose="020B0604020202020204" pitchFamily="34" charset="0"/>
                <a:ea typeface="Times New Roman" panose="02020603050405020304" pitchFamily="18" charset="0"/>
                <a:cs typeface="Arial" panose="020B0604020202020204" pitchFamily="34" charset="0"/>
              </a:rPr>
              <a:t>- </a:t>
            </a:r>
            <a:r>
              <a:rPr lang="en-GB" sz="2000" b="1" i="1" dirty="0">
                <a:solidFill>
                  <a:srgbClr val="2C5666"/>
                </a:solidFill>
                <a:latin typeface="Arial" panose="020B0604020202020204" pitchFamily="34" charset="0"/>
                <a:ea typeface="Times New Roman" panose="02020603050405020304" pitchFamily="18" charset="0"/>
                <a:cs typeface="Arial" panose="020B0604020202020204" pitchFamily="34" charset="0"/>
              </a:rPr>
              <a:t>You can do this yourself using the HEF Data Collection Tool (workbook) from Improvement Cymru</a:t>
            </a:r>
            <a:r>
              <a:rPr lang="en-GB" sz="2000" i="1" dirty="0">
                <a:solidFill>
                  <a:srgbClr val="2C5666"/>
                </a:solidFill>
                <a:latin typeface="Arial" panose="020B0604020202020204" pitchFamily="34" charset="0"/>
                <a:ea typeface="Times New Roman" panose="02020603050405020304" pitchFamily="18" charset="0"/>
                <a:cs typeface="Arial" panose="020B0604020202020204" pitchFamily="34" charset="0"/>
              </a:rPr>
              <a:t>.</a:t>
            </a:r>
          </a:p>
          <a:p>
            <a:pPr marL="342900" indent="-342900">
              <a:spcAft>
                <a:spcPts val="1200"/>
              </a:spcAft>
              <a:buAutoNum type="arabicPeriod"/>
            </a:pP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Identify </a:t>
            </a:r>
            <a:r>
              <a:rPr lang="en-GB" sz="2000" b="1" i="1" dirty="0">
                <a:solidFill>
                  <a:srgbClr val="2C5666"/>
                </a:solidFill>
                <a:latin typeface="Arial" panose="020B0604020202020204" pitchFamily="34" charset="0"/>
                <a:ea typeface="Times New Roman" panose="02020603050405020304" pitchFamily="18" charset="0"/>
                <a:cs typeface="Arial" panose="020B0604020202020204" pitchFamily="34" charset="0"/>
              </a:rPr>
              <a:t>"Communicating health needs" </a:t>
            </a: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as an indicator that people often present with high impact.</a:t>
            </a:r>
          </a:p>
          <a:p>
            <a:pPr marL="342900" indent="-342900">
              <a:spcAft>
                <a:spcPts val="1200"/>
              </a:spcAft>
              <a:buAutoNum type="arabicPeriod"/>
            </a:pP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Work out who can help the team understand the underlying issues and work out how to tackle them. </a:t>
            </a:r>
            <a:r>
              <a:rPr lang="en-GB" sz="2000" b="1" dirty="0">
                <a:solidFill>
                  <a:srgbClr val="2C5666"/>
                </a:solidFill>
                <a:latin typeface="Arial" panose="020B0604020202020204" pitchFamily="34" charset="0"/>
                <a:ea typeface="Times New Roman" panose="02020603050405020304" pitchFamily="18" charset="0"/>
                <a:cs typeface="Arial" panose="020B0604020202020204" pitchFamily="34" charset="0"/>
              </a:rPr>
              <a:t>Involve the SALT?</a:t>
            </a:r>
          </a:p>
          <a:p>
            <a:pPr marL="342900" indent="-342900">
              <a:spcAft>
                <a:spcPts val="1200"/>
              </a:spcAft>
              <a:buAutoNum type="arabicPeriod"/>
            </a:pP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Start improvement project.</a:t>
            </a:r>
          </a:p>
          <a:p>
            <a:pPr marL="342900" indent="-342900">
              <a:spcAft>
                <a:spcPts val="1200"/>
              </a:spcAft>
              <a:buAutoNum type="arabicPeriod"/>
            </a:pP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Keep looking at </a:t>
            </a:r>
            <a:r>
              <a:rPr lang="en-GB" sz="2000" b="1" dirty="0">
                <a:solidFill>
                  <a:srgbClr val="2C5666"/>
                </a:solidFill>
                <a:latin typeface="Arial" panose="020B0604020202020204" pitchFamily="34" charset="0"/>
                <a:ea typeface="Times New Roman" panose="02020603050405020304" pitchFamily="18" charset="0"/>
                <a:cs typeface="Arial" panose="020B0604020202020204" pitchFamily="34" charset="0"/>
              </a:rPr>
              <a:t>change</a:t>
            </a: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 in indicators to see if interventions are reducing the impact on people going through the service (and try something different if not).</a:t>
            </a:r>
            <a:endParaRPr lang="en-GB" sz="2000" dirty="0">
              <a:solidFill>
                <a:srgbClr val="2C5666"/>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6" name="Title 1"/>
          <p:cNvSpPr txBox="1">
            <a:spLocks/>
          </p:cNvSpPr>
          <p:nvPr/>
        </p:nvSpPr>
        <p:spPr>
          <a:xfrm>
            <a:off x="289249" y="135041"/>
            <a:ext cx="639147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Service Provision Exercise </a:t>
            </a:r>
          </a:p>
          <a:p>
            <a:endParaRPr lang="en-GB" b="1" dirty="0">
              <a:solidFill>
                <a:srgbClr val="15989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59849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299960" y="1908657"/>
            <a:ext cx="3483508"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Service Provision Exercise</a:t>
            </a:r>
          </a:p>
          <a:p>
            <a:endParaRPr lang="en-GB" b="1" dirty="0">
              <a:solidFill>
                <a:srgbClr val="15989D"/>
              </a:solidFill>
              <a:latin typeface="Arial" panose="020B0604020202020204" pitchFamily="34" charset="0"/>
              <a:cs typeface="Arial" panose="020B0604020202020204" pitchFamily="34" charset="0"/>
            </a:endParaRPr>
          </a:p>
        </p:txBody>
      </p:sp>
      <p:pic>
        <p:nvPicPr>
          <p:cNvPr id="2050" name="Picture 2" descr="https://cdn.shopify.com/s/files/1/0606/1553/products/Plan-Together_large.png?v=156596022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4921" y="2169675"/>
            <a:ext cx="3002280" cy="300228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4161764" y="2362764"/>
            <a:ext cx="7190871" cy="2246769"/>
          </a:xfrm>
          <a:prstGeom prst="rect">
            <a:avLst/>
          </a:prstGeom>
        </p:spPr>
        <p:txBody>
          <a:bodyPr wrap="square">
            <a:spAutoFit/>
          </a:bodyPr>
          <a:lstStyle/>
          <a:p>
            <a:pPr>
              <a:spcAft>
                <a:spcPts val="1200"/>
              </a:spcAft>
            </a:pP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You should now be able to do this independently. </a:t>
            </a:r>
          </a:p>
          <a:p>
            <a:pPr>
              <a:spcAft>
                <a:spcPts val="1200"/>
              </a:spcAft>
            </a:pPr>
            <a:endPar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endParaRPr>
          </a:p>
          <a:p>
            <a:pPr>
              <a:spcAft>
                <a:spcPts val="1200"/>
              </a:spcAft>
            </a:pP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There are lots of resources from the National Development Team for Inclusion (</a:t>
            </a:r>
            <a:r>
              <a:rPr lang="en-GB" sz="2000" dirty="0" err="1">
                <a:solidFill>
                  <a:srgbClr val="2C5666"/>
                </a:solidFill>
                <a:latin typeface="Arial" panose="020B0604020202020204" pitchFamily="34" charset="0"/>
                <a:ea typeface="Times New Roman" panose="02020603050405020304" pitchFamily="18" charset="0"/>
                <a:cs typeface="Arial" panose="020B0604020202020204" pitchFamily="34" charset="0"/>
              </a:rPr>
              <a:t>NDTi</a:t>
            </a: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 </a:t>
            </a: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hlinkClick r:id="rId3"/>
              </a:rPr>
              <a:t>https://www.ndti.org.uk/projects/the-health-equality-framework-practical-implementation-workshops</a:t>
            </a:r>
            <a:endPar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6401707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299960" y="1908657"/>
            <a:ext cx="3483508"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Service Provision Exercise</a:t>
            </a:r>
          </a:p>
          <a:p>
            <a:endParaRPr lang="en-GB" b="1" dirty="0">
              <a:solidFill>
                <a:srgbClr val="15989D"/>
              </a:solidFill>
              <a:latin typeface="Arial" panose="020B0604020202020204" pitchFamily="34" charset="0"/>
              <a:cs typeface="Arial" panose="020B0604020202020204" pitchFamily="34" charset="0"/>
            </a:endParaRPr>
          </a:p>
        </p:txBody>
      </p:sp>
      <p:pic>
        <p:nvPicPr>
          <p:cNvPr id="2050" name="Picture 2" descr="https://cdn.shopify.com/s/files/1/0606/1553/products/Plan-Together_large.png?v=156596022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1752" y="2169675"/>
            <a:ext cx="3002280" cy="300228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4068459" y="1931877"/>
            <a:ext cx="7482839" cy="3477875"/>
          </a:xfrm>
          <a:prstGeom prst="rect">
            <a:avLst/>
          </a:prstGeom>
        </p:spPr>
        <p:txBody>
          <a:bodyPr wrap="square">
            <a:spAutoFit/>
          </a:bodyPr>
          <a:lstStyle/>
          <a:p>
            <a:pPr>
              <a:spcAft>
                <a:spcPts val="1200"/>
              </a:spcAft>
            </a:pP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You can also approach your local health board, Learning Disability Directorate/ Division and ask the HEF Lead/ Champions for support. </a:t>
            </a:r>
          </a:p>
          <a:p>
            <a:pPr>
              <a:spcAft>
                <a:spcPts val="1200"/>
              </a:spcAft>
            </a:pPr>
            <a:endPar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endParaRPr>
          </a:p>
          <a:p>
            <a:pPr>
              <a:spcAft>
                <a:spcPts val="1200"/>
              </a:spcAft>
            </a:pP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You can also approach the Learning Disability Improvement Cymru, Improvement Cymru (Public Health Wales) to support you.  Contact details:</a:t>
            </a:r>
          </a:p>
          <a:p>
            <a:pPr>
              <a:spcAft>
                <a:spcPts val="1200"/>
              </a:spcAft>
            </a:pPr>
            <a:r>
              <a:rPr lang="en-GB" sz="2000" u="sng" dirty="0">
                <a:latin typeface="Arial" panose="020B0604020202020204" pitchFamily="34" charset="0"/>
                <a:cs typeface="Arial" panose="020B0604020202020204" pitchFamily="34" charset="0"/>
                <a:hlinkClick r:id="rId3" action="ppaction://hlinkfile"/>
              </a:rPr>
              <a:t>www.improvement.cymru</a:t>
            </a:r>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Twiter: @ImprovementCym</a:t>
            </a:r>
          </a:p>
        </p:txBody>
      </p:sp>
    </p:spTree>
    <p:extLst>
      <p:ext uri="{BB962C8B-B14F-4D97-AF65-F5344CB8AC3E}">
        <p14:creationId xmlns:p14="http://schemas.microsoft.com/office/powerpoint/2010/main" val="42359700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6707" y="1474584"/>
            <a:ext cx="4730518" cy="3424602"/>
          </a:xfrm>
          <a:prstGeom prst="rect">
            <a:avLst/>
          </a:prstGeom>
        </p:spPr>
      </p:pic>
      <p:sp>
        <p:nvSpPr>
          <p:cNvPr id="3" name="TextBox 2"/>
          <p:cNvSpPr txBox="1"/>
          <p:nvPr/>
        </p:nvSpPr>
        <p:spPr>
          <a:xfrm>
            <a:off x="6326154" y="1822260"/>
            <a:ext cx="5019870" cy="2246769"/>
          </a:xfrm>
          <a:prstGeom prst="rect">
            <a:avLst/>
          </a:prstGeom>
          <a:noFill/>
        </p:spPr>
        <p:txBody>
          <a:bodyPr wrap="square" rtlCol="0">
            <a:spAutoFit/>
          </a:bodyPr>
          <a:lstStyle/>
          <a:p>
            <a:r>
              <a:rPr lang="en-GB" sz="2000" dirty="0">
                <a:solidFill>
                  <a:schemeClr val="bg1"/>
                </a:solidFill>
                <a:latin typeface="Arial" panose="020B0604020202020204" pitchFamily="34" charset="0"/>
                <a:cs typeface="Arial" panose="020B0604020202020204" pitchFamily="34" charset="0"/>
              </a:rPr>
              <a:t>Any questions? </a:t>
            </a:r>
          </a:p>
          <a:p>
            <a:endParaRPr lang="en-GB" sz="2000" dirty="0">
              <a:solidFill>
                <a:schemeClr val="bg1"/>
              </a:solidFill>
              <a:latin typeface="Arial" panose="020B0604020202020204" pitchFamily="34" charset="0"/>
              <a:cs typeface="Arial" panose="020B0604020202020204" pitchFamily="34" charset="0"/>
            </a:endParaRPr>
          </a:p>
          <a:p>
            <a:r>
              <a:rPr lang="en-GB" sz="2000" dirty="0">
                <a:solidFill>
                  <a:schemeClr val="bg1"/>
                </a:solidFill>
                <a:latin typeface="Arial" panose="020B0604020202020204" pitchFamily="34" charset="0"/>
                <a:cs typeface="Arial" panose="020B0604020202020204" pitchFamily="34" charset="0"/>
              </a:rPr>
              <a:t>Now its time to take your learning into practice and address the inequalities people with a learning can experience.</a:t>
            </a:r>
          </a:p>
          <a:p>
            <a:endParaRPr lang="en-GB" sz="2000" dirty="0">
              <a:solidFill>
                <a:schemeClr val="bg1"/>
              </a:solidFill>
              <a:latin typeface="Arial" panose="020B0604020202020204" pitchFamily="34" charset="0"/>
              <a:cs typeface="Arial" panose="020B0604020202020204" pitchFamily="34" charset="0"/>
            </a:endParaRPr>
          </a:p>
          <a:p>
            <a:r>
              <a:rPr lang="en-GB" sz="2000" dirty="0">
                <a:solidFill>
                  <a:schemeClr val="bg1"/>
                </a:solidFill>
                <a:latin typeface="Arial" panose="020B0604020202020204" pitchFamily="34" charset="0"/>
                <a:cs typeface="Arial" panose="020B0604020202020204" pitchFamily="34" charset="0"/>
              </a:rPr>
              <a:t>Good luck!</a:t>
            </a:r>
          </a:p>
        </p:txBody>
      </p:sp>
    </p:spTree>
    <p:extLst>
      <p:ext uri="{BB962C8B-B14F-4D97-AF65-F5344CB8AC3E}">
        <p14:creationId xmlns:p14="http://schemas.microsoft.com/office/powerpoint/2010/main" val="240798870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299960" y="1908657"/>
            <a:ext cx="3483508"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References </a:t>
            </a:r>
            <a:r>
              <a:rPr lang="en-GB" sz="2800" b="1" dirty="0">
                <a:solidFill>
                  <a:schemeClr val="bg1"/>
                </a:solidFill>
                <a:latin typeface="Arial" panose="020B0604020202020204" pitchFamily="34" charset="0"/>
                <a:cs typeface="Arial" panose="020B0604020202020204" pitchFamily="34" charset="0"/>
              </a:rPr>
              <a:t> </a:t>
            </a:r>
          </a:p>
          <a:p>
            <a:endParaRPr lang="en-GB" b="1" dirty="0">
              <a:solidFill>
                <a:srgbClr val="15989D"/>
              </a:solidFill>
              <a:latin typeface="Arial" panose="020B0604020202020204" pitchFamily="34" charset="0"/>
              <a:cs typeface="Arial" panose="020B0604020202020204" pitchFamily="34" charset="0"/>
            </a:endParaRPr>
          </a:p>
        </p:txBody>
      </p:sp>
      <p:sp>
        <p:nvSpPr>
          <p:cNvPr id="9" name="Rectangle 8"/>
          <p:cNvSpPr/>
          <p:nvPr/>
        </p:nvSpPr>
        <p:spPr>
          <a:xfrm>
            <a:off x="926275" y="1585530"/>
            <a:ext cx="10778045" cy="3016210"/>
          </a:xfrm>
          <a:prstGeom prst="rect">
            <a:avLst/>
          </a:prstGeom>
        </p:spPr>
        <p:txBody>
          <a:bodyPr wrap="square">
            <a:spAutoFit/>
          </a:bodyPr>
          <a:lstStyle/>
          <a:p>
            <a:pPr marL="342900" indent="-342900">
              <a:spcAft>
                <a:spcPts val="1200"/>
              </a:spcAft>
              <a:buFont typeface="Arial" panose="020B0604020202020204" pitchFamily="34" charset="0"/>
              <a:buChar char="•"/>
            </a:pP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Atkinson, D., Boulter, P., Hebron, C. and </a:t>
            </a:r>
            <a:r>
              <a:rPr lang="en-GB" sz="2000" dirty="0" err="1">
                <a:solidFill>
                  <a:srgbClr val="2C5666"/>
                </a:solidFill>
                <a:latin typeface="Arial" panose="020B0604020202020204" pitchFamily="34" charset="0"/>
                <a:ea typeface="Times New Roman" panose="02020603050405020304" pitchFamily="18" charset="0"/>
                <a:cs typeface="Arial" panose="020B0604020202020204" pitchFamily="34" charset="0"/>
              </a:rPr>
              <a:t>Moulster</a:t>
            </a: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 G. (2015). Health Equality Framework (HEF): The HEF+ Aggregation tool user manual [online] </a:t>
            </a: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hlinkClick r:id="rId2"/>
              </a:rPr>
              <a:t>https://www.ndti.org.uk/assets/files/HEF2B_aggregation_tool_manual.pdf</a:t>
            </a: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 (Available: 13/08/2021). </a:t>
            </a:r>
          </a:p>
          <a:p>
            <a:pPr marL="342900" indent="-342900">
              <a:spcAft>
                <a:spcPts val="1200"/>
              </a:spcAft>
              <a:buFont typeface="Arial" panose="020B0604020202020204" pitchFamily="34" charset="0"/>
              <a:buChar char="•"/>
            </a:pP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Atkinson, D., Boulter, P., Hebron, C. and </a:t>
            </a:r>
            <a:r>
              <a:rPr lang="en-GB" sz="2000" dirty="0" err="1">
                <a:solidFill>
                  <a:srgbClr val="2C5666"/>
                </a:solidFill>
                <a:latin typeface="Arial" panose="020B0604020202020204" pitchFamily="34" charset="0"/>
                <a:ea typeface="Times New Roman" panose="02020603050405020304" pitchFamily="18" charset="0"/>
                <a:cs typeface="Arial" panose="020B0604020202020204" pitchFamily="34" charset="0"/>
              </a:rPr>
              <a:t>Moulster</a:t>
            </a: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 G. (2015). Health Equality Framework (HEF): An outcomes framework based on the determinants of health inequalities.  The Practitioner Guide [online] </a:t>
            </a: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hlinkClick r:id="rId3"/>
              </a:rPr>
              <a:t>https://www.ndti.org.uk/assets/files/Health_Equalities_Framework_Guide_for_Practitioners.pdf</a:t>
            </a:r>
            <a:r>
              <a:rPr lang="en-GB" sz="2000" dirty="0">
                <a:solidFill>
                  <a:srgbClr val="2C5666"/>
                </a:solidFill>
                <a:latin typeface="Arial" panose="020B0604020202020204" pitchFamily="34" charset="0"/>
                <a:ea typeface="Times New Roman" panose="02020603050405020304" pitchFamily="18" charset="0"/>
                <a:cs typeface="Arial" panose="020B0604020202020204" pitchFamily="34" charset="0"/>
              </a:rPr>
              <a:t> (Available: 13/08/2021).</a:t>
            </a:r>
          </a:p>
        </p:txBody>
      </p:sp>
    </p:spTree>
    <p:extLst>
      <p:ext uri="{BB962C8B-B14F-4D97-AF65-F5344CB8AC3E}">
        <p14:creationId xmlns:p14="http://schemas.microsoft.com/office/powerpoint/2010/main" val="42495849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Health Equalities Framework   </a:t>
            </a:r>
          </a:p>
          <a:p>
            <a:endParaRPr lang="en-GB" b="1" dirty="0">
              <a:solidFill>
                <a:srgbClr val="15989D"/>
              </a:solidFill>
              <a:latin typeface="Arial" panose="020B0604020202020204" pitchFamily="34" charset="0"/>
              <a:cs typeface="Arial" panose="020B0604020202020204" pitchFamily="34" charset="0"/>
            </a:endParaRPr>
          </a:p>
        </p:txBody>
      </p:sp>
      <p:sp>
        <p:nvSpPr>
          <p:cNvPr id="6" name="TextBox 5"/>
          <p:cNvSpPr txBox="1"/>
          <p:nvPr/>
        </p:nvSpPr>
        <p:spPr>
          <a:xfrm>
            <a:off x="1111269" y="1602426"/>
            <a:ext cx="10505114" cy="3785652"/>
          </a:xfrm>
          <a:prstGeom prst="rect">
            <a:avLst/>
          </a:prstGeom>
          <a:noFill/>
        </p:spPr>
        <p:txBody>
          <a:bodyPr wrap="square" rtlCol="0">
            <a:spAutoFit/>
          </a:bodyPr>
          <a:lstStyle/>
          <a:p>
            <a:pPr algn="ctr"/>
            <a:r>
              <a:rPr lang="en-GB" sz="2400" b="1" i="1" dirty="0">
                <a:solidFill>
                  <a:srgbClr val="2C5666"/>
                </a:solidFill>
                <a:latin typeface="Arial" panose="020B0604020202020204" pitchFamily="34" charset="0"/>
                <a:cs typeface="Arial" panose="020B0604020202020204" pitchFamily="34" charset="0"/>
              </a:rPr>
              <a:t>To note:</a:t>
            </a:r>
          </a:p>
          <a:p>
            <a:pPr algn="ctr"/>
            <a:endParaRPr lang="en-GB" sz="2400" b="1" i="1" dirty="0">
              <a:solidFill>
                <a:srgbClr val="2C5666"/>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400" b="1" i="1" dirty="0">
                <a:solidFill>
                  <a:srgbClr val="2C5666"/>
                </a:solidFill>
                <a:latin typeface="Arial" panose="020B0604020202020204" pitchFamily="34" charset="0"/>
                <a:cs typeface="Arial" panose="020B0604020202020204" pitchFamily="34" charset="0"/>
              </a:rPr>
              <a:t>Publications and resources - HEF2 B aggregating tool manual: </a:t>
            </a:r>
            <a:r>
              <a:rPr lang="en-GB" sz="2400" b="1" i="1" dirty="0">
                <a:solidFill>
                  <a:srgbClr val="2C5666"/>
                </a:solidFill>
                <a:latin typeface="Arial" panose="020B0604020202020204" pitchFamily="34" charset="0"/>
                <a:cs typeface="Arial" panose="020B0604020202020204" pitchFamily="34" charset="0"/>
                <a:hlinkClick r:id="rId3"/>
              </a:rPr>
              <a:t>https://www.ndti.org.uk/resources/publication/the-health-equality-framework-and-commissioning-guide1</a:t>
            </a:r>
            <a:endParaRPr lang="en-GB" sz="2400" b="1" i="1" dirty="0">
              <a:solidFill>
                <a:srgbClr val="2C5666"/>
              </a:solidFill>
              <a:latin typeface="Arial" panose="020B0604020202020204" pitchFamily="34" charset="0"/>
              <a:cs typeface="Arial" panose="020B0604020202020204" pitchFamily="34" charset="0"/>
            </a:endParaRPr>
          </a:p>
          <a:p>
            <a:endParaRPr lang="en-GB" sz="2400" b="1" i="1" dirty="0">
              <a:solidFill>
                <a:srgbClr val="2C5666"/>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400" b="1" i="1" dirty="0">
                <a:solidFill>
                  <a:srgbClr val="2C5666"/>
                </a:solidFill>
                <a:latin typeface="Arial" panose="020B0604020202020204" pitchFamily="34" charset="0"/>
                <a:cs typeface="Arial" panose="020B0604020202020204" pitchFamily="34" charset="0"/>
              </a:rPr>
              <a:t>MS Excel platform is under review by PHW with the aim to move to a digital platform.  To improve ease of use and improve capability and capacity. </a:t>
            </a:r>
            <a:endParaRPr lang="en-GB" sz="2400" dirty="0">
              <a:solidFill>
                <a:srgbClr val="2C5666"/>
              </a:solidFill>
              <a:latin typeface="Arial" panose="020B0604020202020204" pitchFamily="34" charset="0"/>
              <a:cs typeface="Arial" panose="020B0604020202020204" pitchFamily="34" charset="0"/>
            </a:endParaRPr>
          </a:p>
          <a:p>
            <a:pPr algn="ctr"/>
            <a:endParaRPr lang="en-GB" sz="2400" dirty="0">
              <a:solidFill>
                <a:srgbClr val="2C566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75800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HEF Lead Role: </a:t>
            </a:r>
            <a:endParaRPr lang="en-GB" sz="3600"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3194756" y="1739816"/>
            <a:ext cx="8350240" cy="4493538"/>
          </a:xfrm>
          <a:prstGeom prst="rect">
            <a:avLst/>
          </a:prstGeom>
        </p:spPr>
        <p:txBody>
          <a:bodyPr wrap="square">
            <a:spAutoFit/>
          </a:bodyPr>
          <a:lstStyle/>
          <a:p>
            <a:r>
              <a:rPr lang="en-GB" sz="2200" dirty="0">
                <a:solidFill>
                  <a:srgbClr val="2C5666"/>
                </a:solidFill>
                <a:latin typeface="Arial" panose="020B0604020202020204" pitchFamily="34" charset="0"/>
                <a:cs typeface="Arial" panose="020B0604020202020204" pitchFamily="34" charset="0"/>
              </a:rPr>
              <a:t>Promote the integration of the HEF into the health board systems and processes. </a:t>
            </a:r>
          </a:p>
          <a:p>
            <a:endParaRPr lang="en-GB" sz="2200" dirty="0">
              <a:solidFill>
                <a:srgbClr val="2C5666"/>
              </a:solidFill>
              <a:latin typeface="Arial" panose="020B0604020202020204" pitchFamily="34" charset="0"/>
              <a:cs typeface="Arial" panose="020B0604020202020204" pitchFamily="34" charset="0"/>
            </a:endParaRPr>
          </a:p>
          <a:p>
            <a:r>
              <a:rPr lang="en-GB" sz="2200" dirty="0">
                <a:solidFill>
                  <a:srgbClr val="2C5666"/>
                </a:solidFill>
                <a:latin typeface="Arial" panose="020B0604020202020204" pitchFamily="34" charset="0"/>
                <a:cs typeface="Arial" panose="020B0604020202020204" pitchFamily="34" charset="0"/>
              </a:rPr>
              <a:t>Ensure Information Governance is adhered with the implementation of the HEF.</a:t>
            </a:r>
          </a:p>
          <a:p>
            <a:endParaRPr lang="en-GB" sz="2200" dirty="0">
              <a:solidFill>
                <a:srgbClr val="2C5666"/>
              </a:solidFill>
              <a:latin typeface="Arial" panose="020B0604020202020204" pitchFamily="34" charset="0"/>
              <a:cs typeface="Arial" panose="020B0604020202020204" pitchFamily="34" charset="0"/>
            </a:endParaRPr>
          </a:p>
          <a:p>
            <a:r>
              <a:rPr lang="en-GB" sz="2200" dirty="0">
                <a:solidFill>
                  <a:srgbClr val="2C5666"/>
                </a:solidFill>
                <a:latin typeface="Arial" panose="020B0604020202020204" pitchFamily="34" charset="0"/>
                <a:cs typeface="Arial" panose="020B0604020202020204" pitchFamily="34" charset="0"/>
              </a:rPr>
              <a:t>Promote the use of the data generated to measure the effectiveness of the impact and outcomes of service delivery to inform and improve practice, i.e. skills mapping, inform design and service delivery. </a:t>
            </a:r>
          </a:p>
          <a:p>
            <a:endParaRPr lang="en-GB" sz="2200" dirty="0">
              <a:solidFill>
                <a:srgbClr val="2C5666"/>
              </a:solidFill>
              <a:latin typeface="Arial" panose="020B0604020202020204" pitchFamily="34" charset="0"/>
              <a:cs typeface="Arial" panose="020B0604020202020204" pitchFamily="34" charset="0"/>
            </a:endParaRPr>
          </a:p>
          <a:p>
            <a:r>
              <a:rPr lang="en-GB" sz="2200" dirty="0">
                <a:solidFill>
                  <a:srgbClr val="2C5666"/>
                </a:solidFill>
                <a:latin typeface="Arial" panose="020B0604020202020204" pitchFamily="34" charset="0"/>
                <a:cs typeface="Arial" panose="020B0604020202020204" pitchFamily="34" charset="0"/>
              </a:rPr>
              <a:t>Across health boards and commissioners.  </a:t>
            </a:r>
          </a:p>
          <a:p>
            <a:r>
              <a:rPr lang="en-GB" sz="2200" dirty="0">
                <a:solidFill>
                  <a:srgbClr val="2C5666"/>
                </a:solidFill>
                <a:latin typeface="Arial" panose="020B0604020202020204" pitchFamily="34" charset="0"/>
                <a:cs typeface="Arial" panose="020B0604020202020204" pitchFamily="34" charset="0"/>
              </a:rPr>
              <a:t> </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6974" y="2346038"/>
            <a:ext cx="3017782" cy="3023878"/>
          </a:xfrm>
          <a:prstGeom prst="rect">
            <a:avLst/>
          </a:prstGeom>
        </p:spPr>
      </p:pic>
    </p:spTree>
    <p:extLst>
      <p:ext uri="{BB962C8B-B14F-4D97-AF65-F5344CB8AC3E}">
        <p14:creationId xmlns:p14="http://schemas.microsoft.com/office/powerpoint/2010/main" val="1763983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HEF Champion Role: </a:t>
            </a:r>
            <a:endParaRPr lang="en-GB" sz="3600"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3882955" y="1925591"/>
            <a:ext cx="7729740" cy="3139321"/>
          </a:xfrm>
          <a:prstGeom prst="rect">
            <a:avLst/>
          </a:prstGeom>
        </p:spPr>
        <p:txBody>
          <a:bodyPr wrap="square">
            <a:spAutoFit/>
          </a:bodyPr>
          <a:lstStyle/>
          <a:p>
            <a:r>
              <a:rPr lang="en-GB" sz="2200" dirty="0">
                <a:solidFill>
                  <a:srgbClr val="2C5666"/>
                </a:solidFill>
                <a:latin typeface="Arial" panose="020B0604020202020204" pitchFamily="34" charset="0"/>
                <a:cs typeface="Arial" panose="020B0604020202020204" pitchFamily="34" charset="0"/>
              </a:rPr>
              <a:t>Work collaboratively with the HEF Lead and other HEF Champions. Attend monthly meetings as arranged by the HEF Lead. </a:t>
            </a:r>
          </a:p>
          <a:p>
            <a:endParaRPr lang="en-GB" sz="2200" dirty="0">
              <a:solidFill>
                <a:srgbClr val="2C5666"/>
              </a:solidFill>
              <a:latin typeface="Arial" panose="020B0604020202020204" pitchFamily="34" charset="0"/>
              <a:cs typeface="Arial" panose="020B0604020202020204" pitchFamily="34" charset="0"/>
            </a:endParaRPr>
          </a:p>
          <a:p>
            <a:r>
              <a:rPr lang="en-GB" sz="2200" dirty="0">
                <a:solidFill>
                  <a:srgbClr val="2C5666"/>
                </a:solidFill>
                <a:latin typeface="Arial" panose="020B0604020202020204" pitchFamily="34" charset="0"/>
                <a:cs typeface="Arial" panose="020B0604020202020204" pitchFamily="34" charset="0"/>
              </a:rPr>
              <a:t>Support and enable HEF training in the health board.  </a:t>
            </a:r>
          </a:p>
          <a:p>
            <a:endParaRPr lang="en-GB" sz="2200" dirty="0">
              <a:solidFill>
                <a:srgbClr val="2C5666"/>
              </a:solidFill>
              <a:latin typeface="Arial" panose="020B0604020202020204" pitchFamily="34" charset="0"/>
              <a:cs typeface="Arial" panose="020B0604020202020204" pitchFamily="34" charset="0"/>
            </a:endParaRPr>
          </a:p>
          <a:p>
            <a:r>
              <a:rPr lang="en-GB" sz="2200" dirty="0">
                <a:solidFill>
                  <a:srgbClr val="2C5666"/>
                </a:solidFill>
                <a:latin typeface="Arial" panose="020B0604020202020204" pitchFamily="34" charset="0"/>
                <a:cs typeface="Arial" panose="020B0604020202020204" pitchFamily="34" charset="0"/>
              </a:rPr>
              <a:t>To hold a good working knowledge of the HEF, and use in practice area.</a:t>
            </a:r>
          </a:p>
          <a:p>
            <a:endParaRPr lang="en-GB" sz="2200" dirty="0">
              <a:solidFill>
                <a:srgbClr val="2C5666"/>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199" y="2166349"/>
            <a:ext cx="2979683" cy="2979683"/>
          </a:xfrm>
          <a:prstGeom prst="rect">
            <a:avLst/>
          </a:prstGeom>
        </p:spPr>
      </p:pic>
    </p:spTree>
    <p:extLst>
      <p:ext uri="{BB962C8B-B14F-4D97-AF65-F5344CB8AC3E}">
        <p14:creationId xmlns:p14="http://schemas.microsoft.com/office/powerpoint/2010/main" val="33601617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HEF Champion Role: </a:t>
            </a:r>
            <a:endParaRPr lang="en-GB" sz="3600"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3899339" y="2100297"/>
            <a:ext cx="7729740" cy="2800767"/>
          </a:xfrm>
          <a:prstGeom prst="rect">
            <a:avLst/>
          </a:prstGeom>
        </p:spPr>
        <p:txBody>
          <a:bodyPr wrap="square">
            <a:spAutoFit/>
          </a:bodyPr>
          <a:lstStyle/>
          <a:p>
            <a:r>
              <a:rPr lang="en-GB" sz="2200" dirty="0">
                <a:solidFill>
                  <a:srgbClr val="2C5666"/>
                </a:solidFill>
                <a:latin typeface="Arial" panose="020B0604020202020204" pitchFamily="34" charset="0"/>
                <a:cs typeface="Arial" panose="020B0604020202020204" pitchFamily="34" charset="0"/>
              </a:rPr>
              <a:t>Support colleagues with the use and implementation of the HEF. </a:t>
            </a:r>
          </a:p>
          <a:p>
            <a:endParaRPr lang="en-GB" sz="2200" b="1" dirty="0">
              <a:solidFill>
                <a:srgbClr val="2C5666"/>
              </a:solidFill>
              <a:latin typeface="Arial" panose="020B0604020202020204" pitchFamily="34" charset="0"/>
              <a:cs typeface="Arial" panose="020B0604020202020204" pitchFamily="34" charset="0"/>
            </a:endParaRPr>
          </a:p>
          <a:p>
            <a:r>
              <a:rPr lang="en-GB" sz="2200" dirty="0">
                <a:solidFill>
                  <a:srgbClr val="2C5666"/>
                </a:solidFill>
                <a:latin typeface="Arial" panose="020B0604020202020204" pitchFamily="34" charset="0"/>
                <a:cs typeface="Arial" panose="020B0604020202020204" pitchFamily="34" charset="0"/>
              </a:rPr>
              <a:t>Support the HEF Lead to promote the use of the data generated to measure the effectiveness of the impact and outcomes of service delivery to inform and improve practice, i.e. skills mapping, inform design and service delivery. For the health board and commissioners alike  </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199" y="2166349"/>
            <a:ext cx="2979683" cy="2979683"/>
          </a:xfrm>
          <a:prstGeom prst="rect">
            <a:avLst/>
          </a:prstGeom>
        </p:spPr>
      </p:pic>
    </p:spTree>
    <p:extLst>
      <p:ext uri="{BB962C8B-B14F-4D97-AF65-F5344CB8AC3E}">
        <p14:creationId xmlns:p14="http://schemas.microsoft.com/office/powerpoint/2010/main" val="1946519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457200" y="142165"/>
            <a:ext cx="9174480" cy="8217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chemeClr val="bg1"/>
                </a:solidFill>
                <a:latin typeface="Arial" panose="020B0604020202020204" pitchFamily="34" charset="0"/>
                <a:cs typeface="Arial" panose="020B0604020202020204" pitchFamily="34" charset="0"/>
              </a:rPr>
              <a:t>HEF Practitioner’s Role: </a:t>
            </a:r>
            <a:endParaRPr lang="en-GB" sz="3600"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3409243" y="1525327"/>
            <a:ext cx="8293797" cy="4493538"/>
          </a:xfrm>
          <a:prstGeom prst="rect">
            <a:avLst/>
          </a:prstGeom>
        </p:spPr>
        <p:txBody>
          <a:bodyPr wrap="square">
            <a:spAutoFit/>
          </a:bodyPr>
          <a:lstStyle/>
          <a:p>
            <a:r>
              <a:rPr lang="en-GB" sz="2200" dirty="0">
                <a:solidFill>
                  <a:srgbClr val="2C5666"/>
                </a:solidFill>
                <a:latin typeface="Arial" panose="020B0604020202020204" pitchFamily="34" charset="0"/>
                <a:cs typeface="Arial" panose="020B0604020202020204" pitchFamily="34" charset="0"/>
              </a:rPr>
              <a:t>To attend HEF training within their health board as required.  </a:t>
            </a:r>
          </a:p>
          <a:p>
            <a:r>
              <a:rPr lang="en-GB" sz="2200" dirty="0">
                <a:solidFill>
                  <a:srgbClr val="2C5666"/>
                </a:solidFill>
                <a:latin typeface="Arial" panose="020B0604020202020204" pitchFamily="34" charset="0"/>
                <a:cs typeface="Arial" panose="020B0604020202020204" pitchFamily="34" charset="0"/>
              </a:rPr>
              <a:t>  </a:t>
            </a:r>
          </a:p>
          <a:p>
            <a:r>
              <a:rPr lang="en-GB" sz="2200" dirty="0">
                <a:solidFill>
                  <a:srgbClr val="2C5666"/>
                </a:solidFill>
                <a:latin typeface="Arial" panose="020B0604020202020204" pitchFamily="34" charset="0"/>
                <a:cs typeface="Arial" panose="020B0604020202020204" pitchFamily="34" charset="0"/>
              </a:rPr>
              <a:t>To hold a good working knowledge of the HEF and its use within their practice area.</a:t>
            </a:r>
          </a:p>
          <a:p>
            <a:endParaRPr lang="en-GB" sz="2200" dirty="0">
              <a:solidFill>
                <a:srgbClr val="2C5666"/>
              </a:solidFill>
              <a:latin typeface="Arial" panose="020B0604020202020204" pitchFamily="34" charset="0"/>
              <a:cs typeface="Arial" panose="020B0604020202020204" pitchFamily="34" charset="0"/>
            </a:endParaRPr>
          </a:p>
          <a:p>
            <a:r>
              <a:rPr lang="en-GB" sz="2200" dirty="0">
                <a:solidFill>
                  <a:srgbClr val="2C5666"/>
                </a:solidFill>
                <a:latin typeface="Arial" panose="020B0604020202020204" pitchFamily="34" charset="0"/>
                <a:cs typeface="Arial" panose="020B0604020202020204" pitchFamily="34" charset="0"/>
              </a:rPr>
              <a:t>To have a collaborative approach when implementing HEF in practice with services users, carers and colleagues. </a:t>
            </a:r>
          </a:p>
          <a:p>
            <a:endParaRPr lang="en-GB" sz="2200" dirty="0">
              <a:solidFill>
                <a:srgbClr val="2C5666"/>
              </a:solidFill>
              <a:latin typeface="Arial" panose="020B0604020202020204" pitchFamily="34" charset="0"/>
              <a:cs typeface="Arial" panose="020B0604020202020204" pitchFamily="34" charset="0"/>
            </a:endParaRPr>
          </a:p>
          <a:p>
            <a:r>
              <a:rPr lang="en-GB" sz="2200" dirty="0">
                <a:solidFill>
                  <a:srgbClr val="2C5666"/>
                </a:solidFill>
                <a:latin typeface="Arial" panose="020B0604020202020204" pitchFamily="34" charset="0"/>
                <a:cs typeface="Arial" panose="020B0604020202020204" pitchFamily="34" charset="0"/>
              </a:rPr>
              <a:t>Implement the HEF as directed by evidenced based practice and health boards policies and process. </a:t>
            </a:r>
          </a:p>
          <a:p>
            <a:endParaRPr lang="en-GB" sz="2200" dirty="0">
              <a:solidFill>
                <a:srgbClr val="2C5666"/>
              </a:solidFill>
              <a:latin typeface="Arial" panose="020B0604020202020204" pitchFamily="34" charset="0"/>
              <a:cs typeface="Arial" panose="020B0604020202020204" pitchFamily="34" charset="0"/>
            </a:endParaRPr>
          </a:p>
          <a:p>
            <a:r>
              <a:rPr lang="en-GB" sz="2200" dirty="0">
                <a:solidFill>
                  <a:srgbClr val="2C5666"/>
                </a:solidFill>
                <a:latin typeface="Arial" panose="020B0604020202020204" pitchFamily="34" charset="0"/>
                <a:cs typeface="Arial" panose="020B0604020202020204" pitchFamily="34" charset="0"/>
              </a:rPr>
              <a:t>To use data generated to design and inform service delivery.  </a:t>
            </a:r>
          </a:p>
          <a:p>
            <a:endParaRPr lang="en-GB" sz="2200" dirty="0">
              <a:solidFill>
                <a:srgbClr val="2C5666"/>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6566" y="2440152"/>
            <a:ext cx="2835976" cy="2835976"/>
          </a:xfrm>
          <a:prstGeom prst="rect">
            <a:avLst/>
          </a:prstGeom>
        </p:spPr>
      </p:pic>
    </p:spTree>
    <p:extLst>
      <p:ext uri="{BB962C8B-B14F-4D97-AF65-F5344CB8AC3E}">
        <p14:creationId xmlns:p14="http://schemas.microsoft.com/office/powerpoint/2010/main" val="15793056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37DEDCE2-7629-4E05-9CF7-ADA9A6066052}"/>
    </a:ext>
  </a:extLst>
</a:theme>
</file>

<file path=ppt/theme/theme10.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80CB6FA4-0871-44A0-9AB9-7F45CA8046C5}"/>
    </a:ext>
  </a:extLst>
</a:theme>
</file>

<file path=ppt/theme/theme11.xml><?xml version="1.0" encoding="utf-8"?>
<a:theme xmlns:a="http://schemas.openxmlformats.org/drawingml/2006/main" name="8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97D1ACE3-0801-4973-8C29-71CCE377F80C}"/>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75AA1EC2-FBED-41B7-AE73-8C23E1E19B4E}"/>
    </a:ext>
  </a:extLst>
</a:theme>
</file>

<file path=ppt/theme/theme3.xml><?xml version="1.0" encoding="utf-8"?>
<a:theme xmlns:a="http://schemas.openxmlformats.org/drawingml/2006/main" name="6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2165929E-C12B-4273-BF54-77994CE731DC}"/>
    </a:ext>
  </a:extLst>
</a:theme>
</file>

<file path=ppt/theme/theme4.xml><?xml version="1.0" encoding="utf-8"?>
<a:theme xmlns:a="http://schemas.openxmlformats.org/drawingml/2006/main" name="7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B154AE04-9E82-4741-A975-9F34DD5FBD50}"/>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4A0A087F-1D9E-4405-B3D3-8B1DD854B17A}"/>
    </a:ext>
  </a:extLst>
</a:theme>
</file>

<file path=ppt/theme/theme6.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7D07A7A5-76E3-427C-A53C-776C9851EFEB}"/>
    </a:ext>
  </a:extLst>
</a:theme>
</file>

<file path=ppt/theme/theme7.xml><?xml version="1.0" encoding="utf-8"?>
<a:theme xmlns:a="http://schemas.openxmlformats.org/drawingml/2006/main" name="9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AAC26DC9-E1F3-4CF6-A88C-812DA9AE31A9}"/>
    </a:ext>
  </a:extLst>
</a:theme>
</file>

<file path=ppt/theme/theme8.xml><?xml version="1.0" encoding="utf-8"?>
<a:theme xmlns:a="http://schemas.openxmlformats.org/drawingml/2006/main" name="1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F29408E2-0372-45CA-9DC1-BCBE4BFC64B0}"/>
    </a:ext>
  </a:extLst>
</a:theme>
</file>

<file path=ppt/theme/theme9.xml><?xml version="1.0" encoding="utf-8"?>
<a:theme xmlns:a="http://schemas.openxmlformats.org/drawingml/2006/main" name="10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8CE96CC5-3E29-4898-B8E2-77ECE79A4C70}"/>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F936CDCDE8F8418920914B3BFFF19C" ma:contentTypeVersion="10" ma:contentTypeDescription="Create a new document." ma:contentTypeScope="" ma:versionID="57c11ec2592f333c29dd42b658955ed6">
  <xsd:schema xmlns:xsd="http://www.w3.org/2001/XMLSchema" xmlns:xs="http://www.w3.org/2001/XMLSchema" xmlns:p="http://schemas.microsoft.com/office/2006/metadata/properties" xmlns:ns3="f30bebb2-c01f-48d0-81da-dc8b123879c2" targetNamespace="http://schemas.microsoft.com/office/2006/metadata/properties" ma:root="true" ma:fieldsID="37e7790f8caedd03def34129a9591b19" ns3:_="">
    <xsd:import namespace="f30bebb2-c01f-48d0-81da-dc8b123879c2"/>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0bebb2-c01f-48d0-81da-dc8b123879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CCEB7E0-C3DF-4ADE-87E3-C3F3DE7C1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30bebb2-c01f-48d0-81da-dc8b123879c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4F722D-1A71-4D10-A566-63CAFE1B0B9C}">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f30bebb2-c01f-48d0-81da-dc8b123879c2"/>
    <ds:schemaRef ds:uri="http://www.w3.org/XML/1998/namespace"/>
  </ds:schemaRefs>
</ds:datastoreItem>
</file>

<file path=customXml/itemProps3.xml><?xml version="1.0" encoding="utf-8"?>
<ds:datastoreItem xmlns:ds="http://schemas.openxmlformats.org/officeDocument/2006/customXml" ds:itemID="{06ED4E68-7EE9-4EB6-916C-003E6C042F3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Improvement Cymru ENGLISH ONLY PowerPoint Template</Template>
  <TotalTime>18540</TotalTime>
  <Words>2034</Words>
  <Application>Microsoft Office PowerPoint</Application>
  <PresentationFormat>Widescreen</PresentationFormat>
  <Paragraphs>303</Paragraphs>
  <Slides>59</Slides>
  <Notes>39</Notes>
  <HiddenSlides>0</HiddenSlides>
  <MMClips>0</MMClips>
  <ScaleCrop>false</ScaleCrop>
  <HeadingPairs>
    <vt:vector size="6" baseType="variant">
      <vt:variant>
        <vt:lpstr>Fonts Used</vt:lpstr>
      </vt:variant>
      <vt:variant>
        <vt:i4>2</vt:i4>
      </vt:variant>
      <vt:variant>
        <vt:lpstr>Theme</vt:lpstr>
      </vt:variant>
      <vt:variant>
        <vt:i4>11</vt:i4>
      </vt:variant>
      <vt:variant>
        <vt:lpstr>Slide Titles</vt:lpstr>
      </vt:variant>
      <vt:variant>
        <vt:i4>59</vt:i4>
      </vt:variant>
    </vt:vector>
  </HeadingPairs>
  <TitlesOfParts>
    <vt:vector size="72" baseType="lpstr">
      <vt:lpstr>Arial</vt:lpstr>
      <vt:lpstr>Calibri</vt:lpstr>
      <vt:lpstr>Office Theme</vt:lpstr>
      <vt:lpstr>13_Custom Design</vt:lpstr>
      <vt:lpstr>6_Custom Design</vt:lpstr>
      <vt:lpstr>7_Custom Design</vt:lpstr>
      <vt:lpstr>Custom Design</vt:lpstr>
      <vt:lpstr>4_Custom Design</vt:lpstr>
      <vt:lpstr>9_Custom Design</vt:lpstr>
      <vt:lpstr>11_Custom Design</vt:lpstr>
      <vt:lpstr>10_Custom Design</vt:lpstr>
      <vt:lpstr>1_Custom Design</vt:lpstr>
      <vt:lpstr>8_Custom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Public Health Wales NHS Trust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Bethan Cook  (Public Health Wales - No. 2 Capital Quarter)</dc:creator>
  <cp:lastModifiedBy>Dewi Powell (NHS Executive)</cp:lastModifiedBy>
  <cp:revision>317</cp:revision>
  <cp:lastPrinted>2019-10-15T15:56:08Z</cp:lastPrinted>
  <dcterms:created xsi:type="dcterms:W3CDTF">2020-01-16T10:47:33Z</dcterms:created>
  <dcterms:modified xsi:type="dcterms:W3CDTF">2025-02-26T10:12:53Z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0x01010072F936CDCDE8F8418920914B3BFFF19C</vt:lpwstr>
  </property>
</Properties>
</file>